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5"/>
  </p:notesMasterIdLst>
  <p:sldIdLst>
    <p:sldId id="261" r:id="rId2"/>
    <p:sldId id="383" r:id="rId3"/>
    <p:sldId id="362" r:id="rId4"/>
    <p:sldId id="429" r:id="rId5"/>
    <p:sldId id="430" r:id="rId6"/>
    <p:sldId id="285" r:id="rId7"/>
    <p:sldId id="361" r:id="rId8"/>
    <p:sldId id="356" r:id="rId9"/>
    <p:sldId id="442" r:id="rId10"/>
    <p:sldId id="410" r:id="rId11"/>
    <p:sldId id="359" r:id="rId12"/>
    <p:sldId id="409" r:id="rId13"/>
    <p:sldId id="476" r:id="rId14"/>
    <p:sldId id="503" r:id="rId15"/>
    <p:sldId id="506" r:id="rId16"/>
    <p:sldId id="500" r:id="rId17"/>
    <p:sldId id="502" r:id="rId18"/>
    <p:sldId id="507" r:id="rId19"/>
    <p:sldId id="276" r:id="rId20"/>
    <p:sldId id="504" r:id="rId21"/>
    <p:sldId id="473" r:id="rId22"/>
    <p:sldId id="508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12" autoAdjust="0"/>
  </p:normalViewPr>
  <p:slideViewPr>
    <p:cSldViewPr>
      <p:cViewPr varScale="1">
        <p:scale>
          <a:sx n="49" d="100"/>
          <a:sy n="49" d="100"/>
        </p:scale>
        <p:origin x="1313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165C1-69DE-4AB0-B3C9-4FC127F124A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D0C653-C123-49BC-80B2-5BC3E20FF26C}">
      <dgm:prSet/>
      <dgm:spPr/>
      <dgm:t>
        <a:bodyPr/>
        <a:lstStyle/>
        <a:p>
          <a:r>
            <a:rPr lang="en-GB" b="1" dirty="0"/>
            <a:t>Affect Dysregulation (AD) : </a:t>
          </a:r>
          <a:r>
            <a:rPr lang="en-GB" dirty="0"/>
            <a:t>Emotion management, distress tolerance, and acceptance of feelings and experiencing positive emotions.</a:t>
          </a:r>
          <a:endParaRPr lang="en-US" dirty="0"/>
        </a:p>
      </dgm:t>
    </dgm:pt>
    <dgm:pt modelId="{36CC30C7-A2AD-4659-B2BB-D6EBEFE2AE12}" type="parTrans" cxnId="{3488D4D9-EFCC-44D6-9490-064E6214B99B}">
      <dgm:prSet/>
      <dgm:spPr/>
      <dgm:t>
        <a:bodyPr/>
        <a:lstStyle/>
        <a:p>
          <a:endParaRPr lang="en-US"/>
        </a:p>
      </dgm:t>
    </dgm:pt>
    <dgm:pt modelId="{C80FB476-A064-4106-8C29-0EDEACEC1C63}" type="sibTrans" cxnId="{3488D4D9-EFCC-44D6-9490-064E6214B99B}">
      <dgm:prSet/>
      <dgm:spPr/>
      <dgm:t>
        <a:bodyPr/>
        <a:lstStyle/>
        <a:p>
          <a:endParaRPr lang="en-US"/>
        </a:p>
      </dgm:t>
    </dgm:pt>
    <dgm:pt modelId="{9FCD745C-AD27-406B-BFD3-61F3E314BD20}">
      <dgm:prSet/>
      <dgm:spPr/>
      <dgm:t>
        <a:bodyPr/>
        <a:lstStyle/>
        <a:p>
          <a:r>
            <a:rPr lang="en-GB" b="1" dirty="0"/>
            <a:t>Negative Self-Concept (NSC) : </a:t>
          </a:r>
          <a:r>
            <a:rPr lang="en-GB" dirty="0"/>
            <a:t>The impact of trauma on one’s self concept, how to stay in the present moment and combat dissociation, compassion and mindfulness skills. </a:t>
          </a:r>
          <a:endParaRPr lang="en-US" dirty="0"/>
        </a:p>
      </dgm:t>
    </dgm:pt>
    <dgm:pt modelId="{AC6AE4A2-9779-4891-A5BD-C010745BA1A7}" type="parTrans" cxnId="{86200090-16F5-4900-BA9A-208F311F73FC}">
      <dgm:prSet/>
      <dgm:spPr/>
      <dgm:t>
        <a:bodyPr/>
        <a:lstStyle/>
        <a:p>
          <a:endParaRPr lang="en-US"/>
        </a:p>
      </dgm:t>
    </dgm:pt>
    <dgm:pt modelId="{2206B543-98D9-4BD7-9D63-26555557ADA6}" type="sibTrans" cxnId="{86200090-16F5-4900-BA9A-208F311F73FC}">
      <dgm:prSet/>
      <dgm:spPr/>
      <dgm:t>
        <a:bodyPr/>
        <a:lstStyle/>
        <a:p>
          <a:endParaRPr lang="en-US"/>
        </a:p>
      </dgm:t>
    </dgm:pt>
    <dgm:pt modelId="{9BB6857B-BA45-4645-89D4-FD9C777A14E6}">
      <dgm:prSet/>
      <dgm:spPr/>
      <dgm:t>
        <a:bodyPr/>
        <a:lstStyle/>
        <a:p>
          <a:r>
            <a:rPr lang="en-GB" b="1" dirty="0"/>
            <a:t>Disturbed Relationships (DR) : </a:t>
          </a:r>
          <a:r>
            <a:rPr lang="en-GB" dirty="0"/>
            <a:t>Effective assertiveness, awareness of social context, and flexibility in interpersonal expectations and behaviours that are displayed in social interactions.</a:t>
          </a:r>
          <a:endParaRPr lang="en-US" dirty="0"/>
        </a:p>
      </dgm:t>
    </dgm:pt>
    <dgm:pt modelId="{FFBA1ED9-DD18-462C-B924-A0394811FE75}" type="parTrans" cxnId="{EDE64340-B473-4F7D-8990-A61196AEC666}">
      <dgm:prSet/>
      <dgm:spPr/>
      <dgm:t>
        <a:bodyPr/>
        <a:lstStyle/>
        <a:p>
          <a:endParaRPr lang="en-US"/>
        </a:p>
      </dgm:t>
    </dgm:pt>
    <dgm:pt modelId="{27CCCE3C-6953-4D9D-A3C0-9C428EE6E4A3}" type="sibTrans" cxnId="{EDE64340-B473-4F7D-8990-A61196AEC666}">
      <dgm:prSet/>
      <dgm:spPr/>
      <dgm:t>
        <a:bodyPr/>
        <a:lstStyle/>
        <a:p>
          <a:endParaRPr lang="en-US"/>
        </a:p>
      </dgm:t>
    </dgm:pt>
    <dgm:pt modelId="{0D8504B9-0629-4426-A3EC-A08E51407370}">
      <dgm:prSet/>
      <dgm:spPr/>
      <dgm:t>
        <a:bodyPr/>
        <a:lstStyle/>
        <a:p>
          <a:r>
            <a:rPr lang="en-US" dirty="0"/>
            <a:t>Narrative Exposure (NE): Mild re-experiencing of  the most distressing memory whilst eliciting and altering negative thoughts that are associated with traumatic events.</a:t>
          </a:r>
        </a:p>
      </dgm:t>
    </dgm:pt>
    <dgm:pt modelId="{0D580351-F667-426C-B892-01D4FFA02A7A}" type="parTrans" cxnId="{CB26219D-4B87-4FC2-9C42-D6B544AA45DF}">
      <dgm:prSet/>
      <dgm:spPr/>
      <dgm:t>
        <a:bodyPr/>
        <a:lstStyle/>
        <a:p>
          <a:endParaRPr lang="en-GB"/>
        </a:p>
      </dgm:t>
    </dgm:pt>
    <dgm:pt modelId="{9E4A1B75-432A-4996-AD27-F29849492BD2}" type="sibTrans" cxnId="{CB26219D-4B87-4FC2-9C42-D6B544AA45DF}">
      <dgm:prSet/>
      <dgm:spPr/>
      <dgm:t>
        <a:bodyPr/>
        <a:lstStyle/>
        <a:p>
          <a:endParaRPr lang="en-GB"/>
        </a:p>
      </dgm:t>
    </dgm:pt>
    <dgm:pt modelId="{6D81F0A7-DC1A-4F4B-8F70-D2A655BA1085}" type="pres">
      <dgm:prSet presAssocID="{1E5165C1-69DE-4AB0-B3C9-4FC127F124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949C11-14D9-44A9-91C2-A80B50903BDE}" type="pres">
      <dgm:prSet presAssocID="{FED0C653-C123-49BC-80B2-5BC3E20FF26C}" presName="parentText" presStyleLbl="node1" presStyleIdx="0" presStyleCnt="4" custScaleY="135571" custLinFactY="-41376" custLinFactNeighborX="5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6B5C3-76DF-4193-ACD4-3EB64F41AEEB}" type="pres">
      <dgm:prSet presAssocID="{C80FB476-A064-4106-8C29-0EDEACEC1C63}" presName="spacer" presStyleCnt="0"/>
      <dgm:spPr/>
    </dgm:pt>
    <dgm:pt modelId="{56B3C74D-FE6E-4CF3-9B1D-31797DE83616}" type="pres">
      <dgm:prSet presAssocID="{9FCD745C-AD27-406B-BFD3-61F3E314BD20}" presName="parentText" presStyleLbl="node1" presStyleIdx="1" presStyleCnt="4" custScaleY="1381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BDBAE-7BAB-452B-BF44-EA6BB1331F33}" type="pres">
      <dgm:prSet presAssocID="{2206B543-98D9-4BD7-9D63-26555557ADA6}" presName="spacer" presStyleCnt="0"/>
      <dgm:spPr/>
    </dgm:pt>
    <dgm:pt modelId="{D5B0BEC5-733A-4B5B-A60F-5E6019AA5C90}" type="pres">
      <dgm:prSet presAssocID="{9BB6857B-BA45-4645-89D4-FD9C777A14E6}" presName="parentText" presStyleLbl="node1" presStyleIdx="2" presStyleCnt="4" custLinFactNeighborY="280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74893-74CA-48BB-8994-D956CE854C37}" type="pres">
      <dgm:prSet presAssocID="{27CCCE3C-6953-4D9D-A3C0-9C428EE6E4A3}" presName="spacer" presStyleCnt="0"/>
      <dgm:spPr/>
    </dgm:pt>
    <dgm:pt modelId="{DB676A76-D20E-48BC-A0AC-84C7B4B950C5}" type="pres">
      <dgm:prSet presAssocID="{0D8504B9-0629-4426-A3EC-A08E5140737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88D4D9-EFCC-44D6-9490-064E6214B99B}" srcId="{1E5165C1-69DE-4AB0-B3C9-4FC127F124AB}" destId="{FED0C653-C123-49BC-80B2-5BC3E20FF26C}" srcOrd="0" destOrd="0" parTransId="{36CC30C7-A2AD-4659-B2BB-D6EBEFE2AE12}" sibTransId="{C80FB476-A064-4106-8C29-0EDEACEC1C63}"/>
    <dgm:cxn modelId="{0BAB7A7A-9AC1-4173-97F5-D4B0D9F07427}" type="presOf" srcId="{FED0C653-C123-49BC-80B2-5BC3E20FF26C}" destId="{D8949C11-14D9-44A9-91C2-A80B50903BDE}" srcOrd="0" destOrd="0" presId="urn:microsoft.com/office/officeart/2005/8/layout/vList2"/>
    <dgm:cxn modelId="{EDE64340-B473-4F7D-8990-A61196AEC666}" srcId="{1E5165C1-69DE-4AB0-B3C9-4FC127F124AB}" destId="{9BB6857B-BA45-4645-89D4-FD9C777A14E6}" srcOrd="2" destOrd="0" parTransId="{FFBA1ED9-DD18-462C-B924-A0394811FE75}" sibTransId="{27CCCE3C-6953-4D9D-A3C0-9C428EE6E4A3}"/>
    <dgm:cxn modelId="{CB26219D-4B87-4FC2-9C42-D6B544AA45DF}" srcId="{1E5165C1-69DE-4AB0-B3C9-4FC127F124AB}" destId="{0D8504B9-0629-4426-A3EC-A08E51407370}" srcOrd="3" destOrd="0" parTransId="{0D580351-F667-426C-B892-01D4FFA02A7A}" sibTransId="{9E4A1B75-432A-4996-AD27-F29849492BD2}"/>
    <dgm:cxn modelId="{737F96C0-6C9E-40E5-825B-DFF21DCCEF8F}" type="presOf" srcId="{1E5165C1-69DE-4AB0-B3C9-4FC127F124AB}" destId="{6D81F0A7-DC1A-4F4B-8F70-D2A655BA1085}" srcOrd="0" destOrd="0" presId="urn:microsoft.com/office/officeart/2005/8/layout/vList2"/>
    <dgm:cxn modelId="{BA92E6F2-180F-46A2-806B-78C70432DE57}" type="presOf" srcId="{9FCD745C-AD27-406B-BFD3-61F3E314BD20}" destId="{56B3C74D-FE6E-4CF3-9B1D-31797DE83616}" srcOrd="0" destOrd="0" presId="urn:microsoft.com/office/officeart/2005/8/layout/vList2"/>
    <dgm:cxn modelId="{B80DA7A1-2599-4FA0-94EC-B52C11583974}" type="presOf" srcId="{9BB6857B-BA45-4645-89D4-FD9C777A14E6}" destId="{D5B0BEC5-733A-4B5B-A60F-5E6019AA5C90}" srcOrd="0" destOrd="0" presId="urn:microsoft.com/office/officeart/2005/8/layout/vList2"/>
    <dgm:cxn modelId="{D91B7214-5C88-4B8C-907C-71678C94B288}" type="presOf" srcId="{0D8504B9-0629-4426-A3EC-A08E51407370}" destId="{DB676A76-D20E-48BC-A0AC-84C7B4B950C5}" srcOrd="0" destOrd="0" presId="urn:microsoft.com/office/officeart/2005/8/layout/vList2"/>
    <dgm:cxn modelId="{86200090-16F5-4900-BA9A-208F311F73FC}" srcId="{1E5165C1-69DE-4AB0-B3C9-4FC127F124AB}" destId="{9FCD745C-AD27-406B-BFD3-61F3E314BD20}" srcOrd="1" destOrd="0" parTransId="{AC6AE4A2-9779-4891-A5BD-C010745BA1A7}" sibTransId="{2206B543-98D9-4BD7-9D63-26555557ADA6}"/>
    <dgm:cxn modelId="{AA44A4C0-4877-4CD1-B77B-8F78BDDBBDD6}" type="presParOf" srcId="{6D81F0A7-DC1A-4F4B-8F70-D2A655BA1085}" destId="{D8949C11-14D9-44A9-91C2-A80B50903BDE}" srcOrd="0" destOrd="0" presId="urn:microsoft.com/office/officeart/2005/8/layout/vList2"/>
    <dgm:cxn modelId="{318BE884-927F-4A27-B8A4-B685A33030EF}" type="presParOf" srcId="{6D81F0A7-DC1A-4F4B-8F70-D2A655BA1085}" destId="{F646B5C3-76DF-4193-ACD4-3EB64F41AEEB}" srcOrd="1" destOrd="0" presId="urn:microsoft.com/office/officeart/2005/8/layout/vList2"/>
    <dgm:cxn modelId="{5185DE82-2EDF-41BC-8EB0-08CE702D1B69}" type="presParOf" srcId="{6D81F0A7-DC1A-4F4B-8F70-D2A655BA1085}" destId="{56B3C74D-FE6E-4CF3-9B1D-31797DE83616}" srcOrd="2" destOrd="0" presId="urn:microsoft.com/office/officeart/2005/8/layout/vList2"/>
    <dgm:cxn modelId="{94640162-1DA2-4CE7-AE90-F0B35DE3CD1D}" type="presParOf" srcId="{6D81F0A7-DC1A-4F4B-8F70-D2A655BA1085}" destId="{576BDBAE-7BAB-452B-BF44-EA6BB1331F33}" srcOrd="3" destOrd="0" presId="urn:microsoft.com/office/officeart/2005/8/layout/vList2"/>
    <dgm:cxn modelId="{4DE1CC27-8B86-4F8D-A07F-3D90E8A70EA3}" type="presParOf" srcId="{6D81F0A7-DC1A-4F4B-8F70-D2A655BA1085}" destId="{D5B0BEC5-733A-4B5B-A60F-5E6019AA5C90}" srcOrd="4" destOrd="0" presId="urn:microsoft.com/office/officeart/2005/8/layout/vList2"/>
    <dgm:cxn modelId="{7AAFA7B9-C992-4566-901A-789F8C5EB260}" type="presParOf" srcId="{6D81F0A7-DC1A-4F4B-8F70-D2A655BA1085}" destId="{88674893-74CA-48BB-8994-D956CE854C37}" srcOrd="5" destOrd="0" presId="urn:microsoft.com/office/officeart/2005/8/layout/vList2"/>
    <dgm:cxn modelId="{AC264CF3-2CA4-4B28-9CA6-E943F7AB4470}" type="presParOf" srcId="{6D81F0A7-DC1A-4F4B-8F70-D2A655BA1085}" destId="{DB676A76-D20E-48BC-A0AC-84C7B4B950C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49C11-14D9-44A9-91C2-A80B50903BDE}">
      <dsp:nvSpPr>
        <dsp:cNvPr id="0" name=""/>
        <dsp:cNvSpPr/>
      </dsp:nvSpPr>
      <dsp:spPr>
        <a:xfrm>
          <a:off x="0" y="0"/>
          <a:ext cx="7886700" cy="14409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/>
            <a:t>Affect Dysregulation (AD) : </a:t>
          </a:r>
          <a:r>
            <a:rPr lang="en-GB" sz="1900" kern="1200" dirty="0"/>
            <a:t>Emotion management, distress tolerance, and acceptance of feelings and experiencing positive emotions.</a:t>
          </a:r>
          <a:endParaRPr lang="en-US" sz="1900" kern="1200" dirty="0"/>
        </a:p>
      </dsp:txBody>
      <dsp:txXfrm>
        <a:off x="70341" y="70341"/>
        <a:ext cx="7746018" cy="1300264"/>
      </dsp:txXfrm>
    </dsp:sp>
    <dsp:sp modelId="{56B3C74D-FE6E-4CF3-9B1D-31797DE83616}">
      <dsp:nvSpPr>
        <dsp:cNvPr id="0" name=""/>
        <dsp:cNvSpPr/>
      </dsp:nvSpPr>
      <dsp:spPr>
        <a:xfrm>
          <a:off x="0" y="1524317"/>
          <a:ext cx="7886700" cy="1468431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/>
            <a:t>Negative Self-Concept (NSC) : </a:t>
          </a:r>
          <a:r>
            <a:rPr lang="en-GB" sz="1900" kern="1200" dirty="0"/>
            <a:t>The impact of trauma on one’s self concept, how to stay in the present moment and combat dissociation, compassion and mindfulness skills. </a:t>
          </a:r>
          <a:endParaRPr lang="en-US" sz="1900" kern="1200" dirty="0"/>
        </a:p>
      </dsp:txBody>
      <dsp:txXfrm>
        <a:off x="71683" y="1596000"/>
        <a:ext cx="7743334" cy="1325065"/>
      </dsp:txXfrm>
    </dsp:sp>
    <dsp:sp modelId="{D5B0BEC5-733A-4B5B-A60F-5E6019AA5C90}">
      <dsp:nvSpPr>
        <dsp:cNvPr id="0" name=""/>
        <dsp:cNvSpPr/>
      </dsp:nvSpPr>
      <dsp:spPr>
        <a:xfrm>
          <a:off x="0" y="3062808"/>
          <a:ext cx="7886700" cy="106287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/>
            <a:t>Disturbed Relationships (DR) : </a:t>
          </a:r>
          <a:r>
            <a:rPr lang="en-GB" sz="1900" kern="1200" dirty="0"/>
            <a:t>Effective assertiveness, awareness of social context, and flexibility in interpersonal expectations and behaviours that are displayed in social interactions.</a:t>
          </a:r>
          <a:endParaRPr lang="en-US" sz="1900" kern="1200" dirty="0"/>
        </a:p>
      </dsp:txBody>
      <dsp:txXfrm>
        <a:off x="51885" y="3114693"/>
        <a:ext cx="7782930" cy="959101"/>
      </dsp:txXfrm>
    </dsp:sp>
    <dsp:sp modelId="{DB676A76-D20E-48BC-A0AC-84C7B4B950C5}">
      <dsp:nvSpPr>
        <dsp:cNvPr id="0" name=""/>
        <dsp:cNvSpPr/>
      </dsp:nvSpPr>
      <dsp:spPr>
        <a:xfrm>
          <a:off x="0" y="4165060"/>
          <a:ext cx="7886700" cy="106287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Narrative Exposure (NE): Mild re-experiencing of  the most distressing memory whilst eliciting and altering negative thoughts that are associated with traumatic events.</a:t>
          </a:r>
        </a:p>
      </dsp:txBody>
      <dsp:txXfrm>
        <a:off x="51885" y="4216945"/>
        <a:ext cx="7782930" cy="959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81C82-018D-4A13-B3AF-D6C9A242DB65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3B8FF-4E2F-4F64-8B91-9D2FD402F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1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zh-TW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D636D2-CDAA-4FFC-BD4F-028386930056}" type="slidenum">
              <a:rPr lang="en-GB" altLang="zh-TW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zh-TW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8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5B99EA-B3B4-4BBF-90B6-7FCBF06DA55D}" type="slidenum">
              <a:rPr lang="en-US" altLang="en-US" sz="1200" smtClean="0">
                <a:latin typeface="Calibri" panose="020F0502020204030204" pitchFamily="34" charset="0"/>
              </a:rPr>
              <a:pPr/>
              <a:t>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4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zh-TW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3FD3BB-A099-482F-A7B6-67D4320011C6}" type="slidenum">
              <a:rPr lang="en-GB" altLang="zh-TW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95924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D42FD-F439-4CCE-9B25-BA93B304E9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14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1:notes"/>
          <p:cNvSpPr txBox="1">
            <a:spLocks noGrp="1"/>
          </p:cNvSpPr>
          <p:nvPr>
            <p:ph type="body" idx="1"/>
          </p:nvPr>
        </p:nvSpPr>
        <p:spPr>
          <a:xfrm>
            <a:off x="693551" y="4438072"/>
            <a:ext cx="5548407" cy="3631150"/>
          </a:xfrm>
          <a:prstGeom prst="rect">
            <a:avLst/>
          </a:prstGeom>
        </p:spPr>
        <p:txBody>
          <a:bodyPr spcFirstLastPara="1" wrap="square" lIns="92312" tIns="46143" rIns="92312" bIns="46143" anchor="t" anchorCtr="0">
            <a:noAutofit/>
          </a:bodyPr>
          <a:lstStyle/>
          <a:p>
            <a:endParaRPr/>
          </a:p>
        </p:txBody>
      </p:sp>
      <p:sp>
        <p:nvSpPr>
          <p:cNvPr id="524" name="Google Shape;5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2238" y="1152525"/>
            <a:ext cx="4151312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6376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zh-TW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6A2E86-1357-47E6-A7E6-9B32ACADE19E}" type="slidenum">
              <a:rPr lang="en-GB" altLang="zh-TW" smtClean="0"/>
              <a:pPr eaLnBrk="1" hangingPunct="1">
                <a:spcBef>
                  <a:spcPct val="0"/>
                </a:spcBef>
              </a:pPr>
              <a:t>23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9452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7003-D68A-4277-93FC-D763DCBFCE69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2B76-8826-4D9F-8315-037730694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1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7003-D68A-4277-93FC-D763DCBFCE69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2B76-8826-4D9F-8315-037730694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53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7003-D68A-4277-93FC-D763DCBFCE69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2B76-8826-4D9F-8315-037730694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3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7003-D68A-4277-93FC-D763DCBFCE69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2B76-8826-4D9F-8315-037730694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71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7003-D68A-4277-93FC-D763DCBFCE69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2B76-8826-4D9F-8315-037730694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6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7003-D68A-4277-93FC-D763DCBFCE69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2B76-8826-4D9F-8315-037730694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2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7003-D68A-4277-93FC-D763DCBFCE69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2B76-8826-4D9F-8315-037730694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38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7003-D68A-4277-93FC-D763DCBFCE69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2B76-8826-4D9F-8315-037730694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7003-D68A-4277-93FC-D763DCBFCE69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2B76-8826-4D9F-8315-037730694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17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7003-D68A-4277-93FC-D763DCBFCE69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2B76-8826-4D9F-8315-037730694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47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7003-D68A-4277-93FC-D763DCBFCE69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2B76-8826-4D9F-8315-037730694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6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C7003-D68A-4277-93FC-D763DCBFCE69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E2B76-8826-4D9F-8315-0377306949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11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google.co.uk/url?sa=i&amp;rct=j&amp;q=&amp;esrc=s&amp;source=images&amp;cd=&amp;ved=0ahUKEwiE9cTmqpHLAhUHyRQKHSOJAgQQjRwIAw&amp;url=https://password.napier.ac.uk/&amp;psig=AFQjCNEV86rtgM0D4GJXBJDFkNG6mSkgOQ&amp;ust=1456435400101190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High-Quality Kings College Logo Png for Creative Design">
            <a:extLst>
              <a:ext uri="{FF2B5EF4-FFF2-40B4-BE49-F238E27FC236}">
                <a16:creationId xmlns:a16="http://schemas.microsoft.com/office/drawing/2014/main" id="{012D43DC-E1D3-F52C-E901-92FC606EE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8400" y="197555"/>
            <a:ext cx="1902006" cy="179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31553C-9461-6AC4-4DCB-0ED8A4E58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1494" y="346167"/>
            <a:ext cx="2071597" cy="1547944"/>
          </a:xfrm>
          <a:prstGeom prst="rect">
            <a:avLst/>
          </a:prstGeom>
          <a:noFill/>
        </p:spPr>
      </p:pic>
      <p:pic>
        <p:nvPicPr>
          <p:cNvPr id="7" name="Picture 7" descr="https://encrypted-tbn2.gstatic.com/images?q=tbn:ANd9GcQc3A5WOESuGGGcHCuEAVwJdcdZ60HoPQYr-g5akATv8UdTIT0MtxRPbL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17" y="620688"/>
            <a:ext cx="2640328" cy="953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lster University - British Irish Chamber">
            <a:extLst>
              <a:ext uri="{FF2B5EF4-FFF2-40B4-BE49-F238E27FC236}">
                <a16:creationId xmlns:a16="http://schemas.microsoft.com/office/drawing/2014/main" id="{BE94BF8A-6D1B-E100-C3FF-66CD982A9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636912"/>
            <a:ext cx="2227063" cy="17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Rectangle 2069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621" y="2300641"/>
            <a:ext cx="6093379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28445" y="1998605"/>
            <a:ext cx="5761053" cy="296528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2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Enhanced Skills Training in Affective and Interpersonal Regulation (ESTAIR): An Innovative Person-Centred Approach to Treating Complex PTSD (CPTSD)</a:t>
            </a:r>
            <a:endParaRPr lang="en-GB" altLang="zh-TW" sz="2800" b="1" dirty="0">
              <a:solidFill>
                <a:schemeClr val="bg1"/>
              </a:solidFill>
              <a:ea typeface="PMingLiU" pitchFamily="18" charset="-120"/>
            </a:endParaRPr>
          </a:p>
        </p:txBody>
      </p:sp>
      <p:cxnSp>
        <p:nvCxnSpPr>
          <p:cNvPr id="2072" name="Straight Connector 2071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9141714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Straight Connector 2073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304824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Straight Connector 2075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823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8" name="Straight Connector 2077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15556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0" name="Straight Connector 2079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60198" y="5336249"/>
            <a:ext cx="4114800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>
            <a:extLst>
              <a:ext uri="{FF2B5EF4-FFF2-40B4-BE49-F238E27FC236}">
                <a16:creationId xmlns:a16="http://schemas.microsoft.com/office/drawing/2014/main" id="{A6771BB9-6E28-21EF-7969-037746CE01ED}"/>
              </a:ext>
            </a:extLst>
          </p:cNvPr>
          <p:cNvSpPr txBox="1">
            <a:spLocks noChangeArrowheads="1"/>
          </p:cNvSpPr>
          <p:nvPr/>
        </p:nvSpPr>
        <p:spPr>
          <a:xfrm>
            <a:off x="3211734" y="5441615"/>
            <a:ext cx="5677763" cy="1218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GB" altLang="zh-TW" sz="2400" dirty="0">
                <a:solidFill>
                  <a:srgbClr val="FFFFFF"/>
                </a:solidFill>
                <a:ea typeface="PMingLiU" pitchFamily="18" charset="-120"/>
              </a:rPr>
              <a:t>Prof. Thanos Karatzias </a:t>
            </a:r>
          </a:p>
          <a:p>
            <a:pPr algn="l">
              <a:lnSpc>
                <a:spcPct val="90000"/>
              </a:lnSpc>
            </a:pPr>
            <a:r>
              <a:rPr lang="en-GB" altLang="zh-TW" sz="1800" dirty="0">
                <a:solidFill>
                  <a:srgbClr val="FFFFFF"/>
                </a:solidFill>
                <a:ea typeface="PMingLiU" pitchFamily="18" charset="-120"/>
              </a:rPr>
              <a:t>Edinburgh Napier University &amp;</a:t>
            </a:r>
          </a:p>
          <a:p>
            <a:pPr algn="l">
              <a:lnSpc>
                <a:spcPct val="90000"/>
              </a:lnSpc>
            </a:pPr>
            <a:r>
              <a:rPr lang="en-GB" altLang="zh-TW" sz="1800" dirty="0">
                <a:solidFill>
                  <a:srgbClr val="FFFFFF"/>
                </a:solidFill>
                <a:ea typeface="PMingLiU" pitchFamily="18" charset="-120"/>
              </a:rPr>
              <a:t>Incoming Editor in Chief of Traumatology </a:t>
            </a:r>
          </a:p>
          <a:p>
            <a:pPr algn="l">
              <a:lnSpc>
                <a:spcPct val="90000"/>
              </a:lnSpc>
            </a:pPr>
            <a:endParaRPr lang="en-GB" altLang="zh-TW" sz="1800" dirty="0">
              <a:solidFill>
                <a:srgbClr val="FFFFFF"/>
              </a:solidFill>
              <a:ea typeface="PMingLiU" pitchFamily="18" charset="-120"/>
            </a:endParaRPr>
          </a:p>
        </p:txBody>
      </p:sp>
      <p:pic>
        <p:nvPicPr>
          <p:cNvPr id="1028" name="Picture 4" descr="NYU Silver (@NYUSilver) / X">
            <a:extLst>
              <a:ext uri="{FF2B5EF4-FFF2-40B4-BE49-F238E27FC236}">
                <a16:creationId xmlns:a16="http://schemas.microsoft.com/office/drawing/2014/main" id="{720AE452-FF06-3C6C-F203-06CDE6448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3" y="4807468"/>
            <a:ext cx="25368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1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Metanalysis</a:t>
            </a:r>
            <a:r>
              <a:rPr lang="en-US" dirty="0"/>
              <a:t> of psychological and pharmacological interventions for PTSD following complex trauma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Multicomponent interventions </a:t>
            </a:r>
            <a:r>
              <a:rPr lang="en-US" dirty="0"/>
              <a:t>that include skills-based strategies along with trauma-focused strategies are the most promising interventions for emotional dysregulation and interpersonal problems in people with complex trauma.</a:t>
            </a:r>
          </a:p>
          <a:p>
            <a:r>
              <a:rPr lang="en-US" b="1" dirty="0"/>
              <a:t>Multicomponent interventions </a:t>
            </a:r>
            <a:r>
              <a:rPr lang="en-US" dirty="0"/>
              <a:t>that include cognitive restructuring and imaginal exposure are the most effective for reducing PTSD symptoms.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5143" y="6093296"/>
            <a:ext cx="8448675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dirty="0">
              <a:latin typeface="+mn-lt"/>
            </a:endParaRPr>
          </a:p>
          <a:p>
            <a:r>
              <a:rPr lang="en-GB" sz="1600" b="1" i="1" dirty="0"/>
              <a:t> </a:t>
            </a:r>
            <a:endParaRPr lang="en-GB" sz="1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7543" y="6245696"/>
            <a:ext cx="8448675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 dirty="0">
              <a:latin typeface="+mn-lt"/>
            </a:endParaRPr>
          </a:p>
          <a:p>
            <a:r>
              <a:rPr lang="en-GB" sz="1600" dirty="0"/>
              <a:t>Coventry, Meader, Melton,</a:t>
            </a:r>
            <a:r>
              <a:rPr lang="en-GB" sz="1600" baseline="30000" dirty="0"/>
              <a:t> </a:t>
            </a:r>
            <a:r>
              <a:rPr lang="en-GB" sz="1600" dirty="0"/>
              <a:t>Temple, Dale, Wright,</a:t>
            </a:r>
            <a:r>
              <a:rPr lang="en-GB" sz="1600" baseline="30000" dirty="0"/>
              <a:t> </a:t>
            </a:r>
            <a:r>
              <a:rPr lang="en-GB" sz="1600" dirty="0"/>
              <a:t>Cloitre, Karatzias et al. (2020</a:t>
            </a:r>
            <a:r>
              <a:rPr lang="en-GB" sz="1600" dirty="0">
                <a:latin typeface="+mn-lt"/>
              </a:rPr>
              <a:t>). PLOS Medicine </a:t>
            </a:r>
            <a:endParaRPr lang="en-GB" sz="1600" dirty="0"/>
          </a:p>
          <a:p>
            <a:r>
              <a:rPr lang="en-GB" sz="1600" b="1" i="1" dirty="0"/>
              <a:t> 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75604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>
          <a:xfrm>
            <a:off x="347662" y="332656"/>
            <a:ext cx="8448675" cy="922337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Modular therapy for CPTSD: A person centered approach</a:t>
            </a:r>
            <a:endParaRPr lang="en-GB" altLang="en-US" dirty="0"/>
          </a:p>
        </p:txBody>
      </p:sp>
      <p:sp>
        <p:nvSpPr>
          <p:cNvPr id="327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199" y="1388368"/>
            <a:ext cx="8229600" cy="4785395"/>
          </a:xfrm>
        </p:spPr>
        <p:txBody>
          <a:bodyPr>
            <a:noAutofit/>
          </a:bodyPr>
          <a:lstStyle/>
          <a:p>
            <a:pPr marL="457200" indent="-457200">
              <a:buFontTx/>
              <a:buAutoNum type="arabicPeriod"/>
            </a:pPr>
            <a:r>
              <a:rPr lang="en-GB" altLang="en-US" sz="2800" dirty="0"/>
              <a:t>A thorough assessment of the patient’s presenting problems resulting in a case formulation about the underlying causes. </a:t>
            </a:r>
          </a:p>
          <a:p>
            <a:pPr marL="457200" indent="-457200">
              <a:buFontTx/>
              <a:buAutoNum type="arabicPeriod"/>
            </a:pPr>
            <a:r>
              <a:rPr lang="en-GB" altLang="en-US" sz="2800" dirty="0"/>
              <a:t>Therapist and patient decide on specific CPTSD clusters to target based on </a:t>
            </a:r>
            <a:r>
              <a:rPr lang="en-GB" altLang="en-US" sz="2800" dirty="0">
                <a:solidFill>
                  <a:srgbClr val="FF0000"/>
                </a:solidFill>
              </a:rPr>
              <a:t>preference, readiness and severity </a:t>
            </a:r>
            <a:r>
              <a:rPr lang="en-GB" altLang="en-US" sz="2800" dirty="0"/>
              <a:t>using appropriate evidence based interventions. 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800" dirty="0"/>
              <a:t>At the end of delivery of this module, an assessment is conducted and the next therapeutic target is selected.</a:t>
            </a:r>
            <a:endParaRPr lang="en-GB" altLang="en-U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2BF2E7-CCAB-4FDC-A855-28D2464E241D}"/>
              </a:ext>
            </a:extLst>
          </p:cNvPr>
          <p:cNvSpPr txBox="1">
            <a:spLocks/>
          </p:cNvSpPr>
          <p:nvPr/>
        </p:nvSpPr>
        <p:spPr>
          <a:xfrm>
            <a:off x="234950" y="6173763"/>
            <a:ext cx="8448675" cy="4238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600" dirty="0">
                <a:latin typeface="+mn-lt"/>
              </a:rPr>
              <a:t>Karatzias &amp; Cloitre (2020). Journal of Traumatic Stress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67799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new modular treatment protocol for CPTSD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Enhanced STAIR (ESTAIR) Narrative Therapy for CPTSD</a:t>
            </a:r>
            <a:endParaRPr lang="en-GB" dirty="0"/>
          </a:p>
          <a:p>
            <a:r>
              <a:rPr lang="en-GB" dirty="0"/>
              <a:t>25 sessions: 6 sessions per cluster (Self-concept, affect regulation, interpersonal relationships, PTSD) + a formulation session prior to start of treatment.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E1E2C4-DA6E-4FEF-69EA-ADEA3C98F140}"/>
              </a:ext>
            </a:extLst>
          </p:cNvPr>
          <p:cNvSpPr txBox="1">
            <a:spLocks/>
          </p:cNvSpPr>
          <p:nvPr/>
        </p:nvSpPr>
        <p:spPr>
          <a:xfrm>
            <a:off x="234950" y="6173763"/>
            <a:ext cx="8448675" cy="4238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600" dirty="0"/>
              <a:t>Cloitre, Karatzias, </a:t>
            </a:r>
            <a:r>
              <a:rPr lang="en-GB" sz="1600" dirty="0" err="1"/>
              <a:t>McGlanachy</a:t>
            </a:r>
            <a:r>
              <a:rPr lang="en-GB" sz="1600" dirty="0"/>
              <a:t> (2023) Brain Sciences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22920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ESTAIR: Resource Loss Model of Trauma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8531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Traumatic stress is an experience of resource loss: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u="sng" dirty="0"/>
              <a:t>Social resources</a:t>
            </a:r>
            <a:r>
              <a:rPr lang="en-US" dirty="0"/>
              <a:t>: sense of connection to others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u="sng" dirty="0"/>
              <a:t>Emotional resources</a:t>
            </a:r>
            <a:r>
              <a:rPr lang="en-US" dirty="0"/>
              <a:t>: ability to manage emotions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u="sng" dirty="0"/>
              <a:t>Identity</a:t>
            </a:r>
            <a:r>
              <a:rPr lang="en-US" dirty="0"/>
              <a:t>: loss of mastery, competency, “goodness”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A92BA1-9A8C-F43A-3753-F554EF4E980C}"/>
              </a:ext>
            </a:extLst>
          </p:cNvPr>
          <p:cNvSpPr txBox="1">
            <a:spLocks/>
          </p:cNvSpPr>
          <p:nvPr/>
        </p:nvSpPr>
        <p:spPr>
          <a:xfrm>
            <a:off x="268631" y="6159475"/>
            <a:ext cx="8448675" cy="4238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600" dirty="0"/>
              <a:t>Cloitre, Karatzias, </a:t>
            </a:r>
            <a:r>
              <a:rPr lang="en-GB" sz="1600" dirty="0" err="1"/>
              <a:t>McGlanachy</a:t>
            </a:r>
            <a:r>
              <a:rPr lang="en-GB" sz="1600" dirty="0"/>
              <a:t> (2023) Brain Sciences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24351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C0638D-656C-4725-9662-60DCD2BF0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339388"/>
              </p:ext>
            </p:extLst>
          </p:nvPr>
        </p:nvGraphicFramePr>
        <p:xfrm>
          <a:off x="584462" y="1268760"/>
          <a:ext cx="78867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8">
            <a:extLst>
              <a:ext uri="{FF2B5EF4-FFF2-40B4-BE49-F238E27FC236}">
                <a16:creationId xmlns:a16="http://schemas.microsoft.com/office/drawing/2014/main" id="{13F99722-C01E-4742-A43B-771AF890B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7"/>
            <a:ext cx="8263890" cy="792088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GB" sz="4050" b="1" dirty="0"/>
              <a:t>ESTAIR Modules</a:t>
            </a:r>
            <a:endParaRPr lang="en-US" sz="4050" b="1" dirty="0"/>
          </a:p>
        </p:txBody>
      </p:sp>
    </p:spTree>
    <p:extLst>
      <p:ext uri="{BB962C8B-B14F-4D97-AF65-F5344CB8AC3E}">
        <p14:creationId xmlns:p14="http://schemas.microsoft.com/office/powerpoint/2010/main" val="147972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CBB6-E850-FFD5-1BE0-74130FB7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/>
              <a:t>RESTORE pilot trial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E02C5-8BA1-220D-CB3E-526EA660B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n=56 eligible veterans with CPTSD were randomised to either ESTAIR (n=28) or Treatment as Usual (TAU, n=28). </a:t>
            </a:r>
          </a:p>
          <a:p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TAU: assessment</a:t>
            </a: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psychoeducation</a:t>
            </a: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GB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06E3F7-A9B3-D0FA-1D64-F279B2993C10}"/>
              </a:ext>
            </a:extLst>
          </p:cNvPr>
          <p:cNvSpPr txBox="1">
            <a:spLocks/>
          </p:cNvSpPr>
          <p:nvPr/>
        </p:nvSpPr>
        <p:spPr>
          <a:xfrm>
            <a:off x="254128" y="6241392"/>
            <a:ext cx="8448675" cy="4238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600" dirty="0">
                <a:latin typeface="+mn-lt"/>
              </a:rPr>
              <a:t>Karatzias et al. (2024). Psychotherapy &amp; Psychosomatics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99272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46DE-9C1B-5CBD-5ABD-6D75084C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75" y="2676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RESTORE: CPTSD scores at end of treatment and 3-month follow-up</a:t>
            </a:r>
          </a:p>
        </p:txBody>
      </p:sp>
      <p:pic>
        <p:nvPicPr>
          <p:cNvPr id="1026" name="Picture 2" descr="A screen shot of a graph&#10;&#10;Description automatically generated">
            <a:extLst>
              <a:ext uri="{FF2B5EF4-FFF2-40B4-BE49-F238E27FC236}">
                <a16:creationId xmlns:a16="http://schemas.microsoft.com/office/drawing/2014/main" id="{3F4DFCA9-000C-2D67-CA83-4955B2DDA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5" y="2078403"/>
            <a:ext cx="3951937" cy="345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21166643-CEA8-8C7B-156E-27C1141EC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99" y="2264351"/>
            <a:ext cx="3811026" cy="33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B47396F-8B37-4F7D-E834-EFC16703F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456" y="5679164"/>
            <a:ext cx="6120680" cy="51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Fig. 2. Pre, post-treatment and follow-up mean plot of PTSD and DSO scores</a:t>
            </a:r>
            <a:endParaRPr kumimoji="0" lang="en-GB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317DF8E-3829-D275-ABB8-BEC732DD4A4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475656" y="6495736"/>
            <a:ext cx="6840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114CE4-65BB-F7A3-630B-553C39AC79ED}"/>
              </a:ext>
            </a:extLst>
          </p:cNvPr>
          <p:cNvSpPr txBox="1">
            <a:spLocks/>
          </p:cNvSpPr>
          <p:nvPr/>
        </p:nvSpPr>
        <p:spPr>
          <a:xfrm>
            <a:off x="254128" y="6241392"/>
            <a:ext cx="8448675" cy="4238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600" dirty="0">
                <a:latin typeface="+mn-lt"/>
              </a:rPr>
              <a:t>Karatzias et al. (2024). Psychotherapy &amp; Psychosomatics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093818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7544" y="392597"/>
            <a:ext cx="8448675" cy="993775"/>
          </a:xfrm>
        </p:spPr>
        <p:txBody>
          <a:bodyPr/>
          <a:lstStyle/>
          <a:p>
            <a:r>
              <a:rPr lang="en-GB" altLang="en-US" dirty="0"/>
              <a:t>RESTORE: 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2" y="1386372"/>
            <a:ext cx="8448675" cy="487620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 dropout in ESTAIR and TAU was low and equivalent (</a:t>
            </a:r>
            <a:r>
              <a:rPr lang="en-GB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18% vs. 11%; </a:t>
            </a:r>
            <a:r>
              <a:rPr lang="en-GB" sz="2400" kern="100" dirty="0">
                <a:solidFill>
                  <a:srgbClr val="0102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</a:t>
            </a:r>
            <a:r>
              <a:rPr lang="en-GB" sz="2400" kern="100" baseline="30000" dirty="0">
                <a:solidFill>
                  <a:srgbClr val="0102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400" kern="100" dirty="0">
                <a:solidFill>
                  <a:srgbClr val="0102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(1) = 1.19, p = .275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defRPr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serious adverse effects and very few adverse effects occurred, none of which were deemed related to the study. </a:t>
            </a:r>
          </a:p>
          <a:p>
            <a:pPr>
              <a:defRPr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ESTAIR provided significantly greater reduction in CPTSD severity across time for ITQ PTSD (p &lt; .001) and DSO (p &lt; .001) symptoms. </a:t>
            </a:r>
          </a:p>
          <a:p>
            <a:pPr>
              <a:defRPr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comorbid symptoms of anxiety and depression greater improvement was observed in the ESTAIR group. No effect on alcohol use was observed. </a:t>
            </a:r>
          </a:p>
          <a:p>
            <a:pPr>
              <a:defRPr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CPTSD pre-to-post effect sizes for ESTAIR were large (</a:t>
            </a:r>
            <a:r>
              <a:rPr lang="en-GB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PTSD </a:t>
            </a:r>
            <a:r>
              <a:rPr lang="en-GB" sz="2400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1.26; DSO </a:t>
            </a:r>
            <a:r>
              <a:rPr lang="en-GB" sz="2400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1.42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>
              <a:defRPr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Remission of probable CPTSD diagnosis at post-treatment was substantially greater in ESTAIR compared to TAU with only </a:t>
            </a:r>
            <a:r>
              <a:rPr lang="en-GB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18.2% versus 84% 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 &lt; .001) retaining the diagnosis. 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sz="2400" dirty="0"/>
          </a:p>
          <a:p>
            <a:pPr marL="0" indent="0">
              <a:buFontTx/>
              <a:buNone/>
              <a:defRPr/>
            </a:pPr>
            <a:endParaRPr lang="en-GB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81F9A-31A9-B92B-7BF0-C4AE4998A5EE}"/>
              </a:ext>
            </a:extLst>
          </p:cNvPr>
          <p:cNvSpPr txBox="1">
            <a:spLocks/>
          </p:cNvSpPr>
          <p:nvPr/>
        </p:nvSpPr>
        <p:spPr>
          <a:xfrm>
            <a:off x="254128" y="6241392"/>
            <a:ext cx="8448675" cy="4238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600" dirty="0">
                <a:latin typeface="+mn-lt"/>
              </a:rPr>
              <a:t>Karatzias et al. (2024). Psychotherapy &amp; Psychosomatics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83139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2B032-E664-D70A-E321-205D4706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333333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Mean PTSD and DSO scores by module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9985B0-D107-1134-DB20-DD6B263E7E9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45809"/>
              </p:ext>
            </p:extLst>
          </p:nvPr>
        </p:nvGraphicFramePr>
        <p:xfrm>
          <a:off x="177800" y="1270000"/>
          <a:ext cx="8610600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3" imgW="8858303" imgH="4860596" progId="Word.Document.12">
                  <p:embed/>
                </p:oleObj>
              </mc:Choice>
              <mc:Fallback>
                <p:oleObj name="Document" r:id="rId3" imgW="8858303" imgH="48605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" y="1270000"/>
                        <a:ext cx="8610600" cy="472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583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1"/>
          <p:cNvSpPr txBox="1">
            <a:spLocks noGrp="1"/>
          </p:cNvSpPr>
          <p:nvPr>
            <p:ph type="title"/>
          </p:nvPr>
        </p:nvSpPr>
        <p:spPr>
          <a:xfrm>
            <a:off x="454149" y="219509"/>
            <a:ext cx="7886700" cy="12743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1CA79E"/>
              </a:buClr>
              <a:buSzPts val="4000"/>
            </a:pPr>
            <a:r>
              <a:rPr lang="en-US" sz="30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Complex PTSD Pilot in Japan</a:t>
            </a:r>
            <a:br>
              <a:rPr lang="en-US" sz="30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STAIR Narrative Therapy</a:t>
            </a:r>
            <a:br>
              <a:rPr lang="en-US" sz="30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25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325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Niwa</a:t>
            </a:r>
            <a:r>
              <a:rPr lang="en-US" sz="2325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et al., 2022) </a:t>
            </a:r>
            <a:endParaRPr sz="2325" dirty="0">
              <a:solidFill>
                <a:schemeClr val="tx2"/>
              </a:solidFill>
            </a:endParaRPr>
          </a:p>
        </p:txBody>
      </p:sp>
      <p:pic>
        <p:nvPicPr>
          <p:cNvPr id="527" name="Google Shape;52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44826"/>
            <a:ext cx="8794999" cy="4320478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1"/>
          <p:cNvSpPr/>
          <p:nvPr/>
        </p:nvSpPr>
        <p:spPr>
          <a:xfrm>
            <a:off x="6895351" y="2994394"/>
            <a:ext cx="547486" cy="16746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9" name="Google Shape;529;p21"/>
          <p:cNvCxnSpPr/>
          <p:nvPr/>
        </p:nvCxnSpPr>
        <p:spPr>
          <a:xfrm rot="10800000">
            <a:off x="8481940" y="3079730"/>
            <a:ext cx="329792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30" name="Google Shape;530;p21"/>
          <p:cNvCxnSpPr/>
          <p:nvPr/>
        </p:nvCxnSpPr>
        <p:spPr>
          <a:xfrm rot="10800000">
            <a:off x="8481940" y="3409064"/>
            <a:ext cx="329792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31" name="Google Shape;531;p21"/>
          <p:cNvSpPr/>
          <p:nvPr/>
        </p:nvSpPr>
        <p:spPr>
          <a:xfrm>
            <a:off x="7917722" y="2994394"/>
            <a:ext cx="547486" cy="16746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1"/>
          <p:cNvSpPr/>
          <p:nvPr/>
        </p:nvSpPr>
        <p:spPr>
          <a:xfrm>
            <a:off x="6895350" y="3325333"/>
            <a:ext cx="547486" cy="16746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1"/>
          <p:cNvSpPr/>
          <p:nvPr/>
        </p:nvSpPr>
        <p:spPr>
          <a:xfrm>
            <a:off x="7891323" y="3334511"/>
            <a:ext cx="547486" cy="16746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776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723900"/>
            <a:ext cx="66802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ICD-11 PTSD and Complex PTSD</a:t>
            </a:r>
            <a:r>
              <a:rPr lang="en-US" sz="2700" dirty="0">
                <a:solidFill>
                  <a:srgbClr val="C00000"/>
                </a:solidFill>
              </a:rPr>
              <a:t/>
            </a:r>
            <a:br>
              <a:rPr lang="en-US" sz="2700" dirty="0">
                <a:solidFill>
                  <a:srgbClr val="C00000"/>
                </a:solidFill>
              </a:rPr>
            </a:br>
            <a:endParaRPr lang="en-US" sz="2100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63938" y="1701800"/>
          <a:ext cx="5221287" cy="359888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59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3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“Gate” Criterion: Traumatic Stressor</a:t>
                      </a:r>
                    </a:p>
                  </a:txBody>
                  <a:tcPr marL="68576" marR="68576" marT="34274" marB="34274">
                    <a:lnB w="9525" cap="flat" cmpd="sng" algn="ctr">
                      <a:noFill/>
                      <a:prstDash val="soli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10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PTSD</a:t>
                      </a:r>
                    </a:p>
                  </a:txBody>
                  <a:tcPr marL="68576" marR="68576" marT="34274" marB="34274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CPTSD</a:t>
                      </a:r>
                    </a:p>
                  </a:txBody>
                  <a:tcPr marL="68576" marR="68576" marT="34274" marB="3427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Re-experiencing</a:t>
                      </a:r>
                    </a:p>
                  </a:txBody>
                  <a:tcPr marL="68576" marR="68576" marT="34274" marB="34274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Re-experiencing</a:t>
                      </a:r>
                    </a:p>
                  </a:txBody>
                  <a:tcPr marL="68576" marR="68576" marT="34274" marB="3427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86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Avoidance</a:t>
                      </a:r>
                    </a:p>
                  </a:txBody>
                  <a:tcPr marL="68576" marR="68576" marT="34274" marB="34274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Avoidance </a:t>
                      </a:r>
                    </a:p>
                  </a:txBody>
                  <a:tcPr marL="68576" marR="68576" marT="34274" marB="3427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86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Sense of Threat </a:t>
                      </a:r>
                    </a:p>
                  </a:txBody>
                  <a:tcPr marL="68576" marR="68576" marT="34274" marB="34274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Sense of Threat </a:t>
                      </a:r>
                    </a:p>
                  </a:txBody>
                  <a:tcPr marL="68576" marR="68576" marT="34274" marB="3427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86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76" marR="68576" marT="34274" marB="34274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Affect Dysregulation</a:t>
                      </a:r>
                    </a:p>
                  </a:txBody>
                  <a:tcPr marL="68576" marR="68576" marT="34274" marB="3427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86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76" marR="68576" marT="34274" marB="34274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Negative Self Concept</a:t>
                      </a:r>
                    </a:p>
                  </a:txBody>
                  <a:tcPr marL="68576" marR="68576" marT="34274" marB="3427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6944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76" marR="68576" marT="34274" marB="34274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Disturbed Relationships </a:t>
                      </a:r>
                    </a:p>
                  </a:txBody>
                  <a:tcPr marL="68576" marR="68576" marT="34274" marB="3427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10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Functional  Impairment </a:t>
                      </a:r>
                    </a:p>
                  </a:txBody>
                  <a:tcPr marL="68576" marR="68576" marT="34274" marB="34274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Functional Impairment </a:t>
                      </a:r>
                    </a:p>
                  </a:txBody>
                  <a:tcPr marL="68576" marR="68576" marT="34274" marB="3427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1420662"/>
                  </a:ext>
                </a:extLst>
              </a:tr>
            </a:tbl>
          </a:graphicData>
        </a:graphic>
      </p:graphicFrame>
      <p:pic>
        <p:nvPicPr>
          <p:cNvPr id="719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789113"/>
            <a:ext cx="28797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476D94-FF26-44E2-BF27-518D9BDC0D01}"/>
              </a:ext>
            </a:extLst>
          </p:cNvPr>
          <p:cNvSpPr txBox="1"/>
          <p:nvPr/>
        </p:nvSpPr>
        <p:spPr>
          <a:xfrm>
            <a:off x="2843213" y="5630863"/>
            <a:ext cx="6053137" cy="48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sz="1275" dirty="0">
                <a:solidFill>
                  <a:srgbClr val="002060"/>
                </a:solidFill>
              </a:rPr>
              <a:t>Diagnosis is either PTSD </a:t>
            </a:r>
            <a:r>
              <a:rPr lang="en-IE" sz="1275" i="1" dirty="0">
                <a:solidFill>
                  <a:srgbClr val="002060"/>
                </a:solidFill>
              </a:rPr>
              <a:t>or</a:t>
            </a:r>
            <a:r>
              <a:rPr lang="en-IE" sz="1275" dirty="0">
                <a:solidFill>
                  <a:srgbClr val="002060"/>
                </a:solidFill>
              </a:rPr>
              <a:t> CPTSD: If  PTSD and DSO criteria  met = CPTSD</a:t>
            </a:r>
          </a:p>
          <a:p>
            <a:pPr>
              <a:defRPr/>
            </a:pPr>
            <a:r>
              <a:rPr lang="en-IE" sz="1275" dirty="0">
                <a:solidFill>
                  <a:srgbClr val="002060"/>
                </a:solidFill>
              </a:rPr>
              <a:t>Type of trauma is a risk factor  not a requirement for a diagnosis</a:t>
            </a:r>
            <a:endParaRPr lang="en-US" sz="1275" dirty="0">
              <a:solidFill>
                <a:srgbClr val="002060"/>
              </a:solidFill>
            </a:endParaRPr>
          </a:p>
        </p:txBody>
      </p:sp>
      <p:pic>
        <p:nvPicPr>
          <p:cNvPr id="719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57300"/>
            <a:ext cx="267176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945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6D5B9-4F05-784E-3581-3A8D787D5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Inpatient multicomponent therapy with PE and EMDR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84EA3-5019-C16F-8CED-91A0E36BE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Highly traumatised sample with severe dissociation (n=97) in Germany.</a:t>
            </a:r>
          </a:p>
          <a:p>
            <a:r>
              <a:rPr lang="en-GB" dirty="0"/>
              <a:t>Eclectic and Multicomponent Therapy included group therapy, art therapy and EMDR or PE for memory processing (average treatment duration was 84 days).</a:t>
            </a:r>
          </a:p>
          <a:p>
            <a:r>
              <a:rPr lang="en-GB" dirty="0"/>
              <a:t>Treatment effects were significant and large (g = .91 – 1.05). There was a significant main effect of reprocessing by time interaction (B = -17.2 [-30.5; -3.8], p = .012), indicating better outcomes with higher levels of reprocessing.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5B558C-766C-778C-1991-C06BB0711720}"/>
              </a:ext>
            </a:extLst>
          </p:cNvPr>
          <p:cNvSpPr txBox="1">
            <a:spLocks/>
          </p:cNvSpPr>
          <p:nvPr/>
        </p:nvSpPr>
        <p:spPr>
          <a:xfrm>
            <a:off x="254128" y="6241392"/>
            <a:ext cx="8448675" cy="4238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600" dirty="0">
                <a:latin typeface="+mn-lt"/>
              </a:rPr>
              <a:t>Kratzer…Karatzias et al. (2023). Journal of Nervous and Mental Disease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77932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48675" cy="99377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Conclusions &amp; directions for future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700808"/>
            <a:ext cx="8448675" cy="487620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Modular / multicomponent therapies can be useful for the treatment of CPTSD and comorbidities (depression and anxiety).</a:t>
            </a:r>
          </a:p>
          <a:p>
            <a:pPr>
              <a:defRPr/>
            </a:pPr>
            <a:r>
              <a:rPr lang="en-US" sz="2800" dirty="0"/>
              <a:t>RESTORE 2.</a:t>
            </a:r>
          </a:p>
          <a:p>
            <a:pPr>
              <a:defRPr/>
            </a:pPr>
            <a:r>
              <a:rPr lang="en-US" sz="2800" dirty="0"/>
              <a:t>Testing the effectiveness, efficiency and cost-effectiveness of ESTAIR in community samples.</a:t>
            </a:r>
          </a:p>
          <a:p>
            <a:pPr>
              <a:defRPr/>
            </a:pPr>
            <a:r>
              <a:rPr lang="en-US" sz="2800" dirty="0"/>
              <a:t>Testing the effectiveness of ESTAIR against other established trauma treatments for CPTSD (i.e. </a:t>
            </a:r>
            <a:r>
              <a:rPr lang="en-US" sz="2800" dirty="0" err="1"/>
              <a:t>TfCBT</a:t>
            </a:r>
            <a:r>
              <a:rPr lang="en-US" sz="2800" dirty="0"/>
              <a:t>, EMDR).</a:t>
            </a:r>
          </a:p>
          <a:p>
            <a:pPr>
              <a:defRPr/>
            </a:pPr>
            <a:endParaRPr lang="en-GB" sz="2400" dirty="0"/>
          </a:p>
          <a:p>
            <a:pPr marL="0" indent="0">
              <a:buNone/>
              <a:defRPr/>
            </a:pPr>
            <a:endParaRPr lang="en-GB" sz="2400" dirty="0"/>
          </a:p>
          <a:p>
            <a:pPr marL="0" indent="0">
              <a:buFontTx/>
              <a:buNone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5943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8AE51-392A-DC9F-D9F5-CA840E4B9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With thanks to all our participants and Forces in Mind Trust who funded this work! </a:t>
            </a:r>
          </a:p>
        </p:txBody>
      </p:sp>
    </p:spTree>
    <p:extLst>
      <p:ext uri="{BB962C8B-B14F-4D97-AF65-F5344CB8AC3E}">
        <p14:creationId xmlns:p14="http://schemas.microsoft.com/office/powerpoint/2010/main" val="961856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346075" y="1268413"/>
            <a:ext cx="8448675" cy="503872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zh-TW" sz="8000" dirty="0">
                <a:ea typeface="新細明體" pitchFamily="18" charset="-120"/>
              </a:rPr>
              <a:t>Thank you for attending</a:t>
            </a:r>
          </a:p>
          <a:p>
            <a:pPr algn="ctr">
              <a:buFontTx/>
              <a:buNone/>
            </a:pPr>
            <a:endParaRPr lang="en-GB" altLang="zh-TW" sz="8000" dirty="0">
              <a:ea typeface="新細明體" pitchFamily="18" charset="-120"/>
            </a:endParaRPr>
          </a:p>
        </p:txBody>
      </p:sp>
      <p:pic>
        <p:nvPicPr>
          <p:cNvPr id="43011" name="Picture 4" descr="http://www.playwell.co.uk/images/BEST%20ATTEND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149725"/>
            <a:ext cx="66976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72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661867"/>
          </a:xfrm>
        </p:spPr>
        <p:txBody>
          <a:bodyPr/>
          <a:lstStyle/>
          <a:p>
            <a:r>
              <a:rPr lang="en-US" dirty="0"/>
              <a:t>ICD-11 Complex PTSD (CPTSD) is a relatively </a:t>
            </a:r>
            <a:r>
              <a:rPr lang="en-US" b="1" dirty="0"/>
              <a:t>new condition</a:t>
            </a:r>
            <a:r>
              <a:rPr lang="en-US" dirty="0"/>
              <a:t> and there is very limited evidence for its treatment. </a:t>
            </a:r>
          </a:p>
          <a:p>
            <a:endParaRPr lang="en-US" dirty="0"/>
          </a:p>
          <a:p>
            <a:r>
              <a:rPr lang="en-US" dirty="0"/>
              <a:t>There is a substantial evidence base on the treatment of PTSD.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2613" y="332656"/>
            <a:ext cx="8399462" cy="1440160"/>
          </a:xfrm>
        </p:spPr>
        <p:txBody>
          <a:bodyPr>
            <a:noAutofit/>
          </a:bodyPr>
          <a:lstStyle/>
          <a:p>
            <a:pPr algn="ctr"/>
            <a:r>
              <a:rPr lang="en-GB" altLang="zh-TW" sz="4800" dirty="0">
                <a:ea typeface="新細明體" pitchFamily="18" charset="-120"/>
              </a:rPr>
              <a:t/>
            </a:r>
            <a:br>
              <a:rPr lang="en-GB" altLang="zh-TW" sz="4800" dirty="0">
                <a:ea typeface="新細明體" pitchFamily="18" charset="-120"/>
              </a:rPr>
            </a:br>
            <a:r>
              <a:rPr lang="en-GB" altLang="zh-TW" sz="4800" dirty="0">
                <a:ea typeface="新細明體" pitchFamily="18" charset="-120"/>
              </a:rPr>
              <a:t>CPTSD Treatment: </a:t>
            </a:r>
            <a:br>
              <a:rPr lang="en-GB" altLang="zh-TW" sz="4800" dirty="0">
                <a:ea typeface="新細明體" pitchFamily="18" charset="-120"/>
              </a:rPr>
            </a:br>
            <a:r>
              <a:rPr lang="en-GB" altLang="zh-TW" sz="4800" dirty="0">
                <a:ea typeface="新細明體" pitchFamily="18" charset="-120"/>
              </a:rPr>
              <a:t>Where are we?</a:t>
            </a:r>
            <a:br>
              <a:rPr lang="en-GB" altLang="zh-TW" sz="4800" dirty="0">
                <a:ea typeface="新細明體" pitchFamily="18" charset="-120"/>
              </a:rPr>
            </a:br>
            <a:endParaRPr lang="en-GB" altLang="zh-TW" sz="4800" b="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220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en-GB" dirty="0" err="1"/>
              <a:t>Metanalysis</a:t>
            </a:r>
            <a:r>
              <a:rPr lang="en-GB" dirty="0"/>
              <a:t> of Group Therapies for Complex Interpersonal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en-US" sz="4000" dirty="0"/>
              <a:t>Phased 1 interventions can be useful for symptoms of general distress (e.g. anxiety and depression). </a:t>
            </a:r>
          </a:p>
          <a:p>
            <a:r>
              <a:rPr lang="en-US" sz="4000" dirty="0"/>
              <a:t>Phased 2 (Trauma Focused) interventions are required for traumatic stress.</a:t>
            </a:r>
            <a:endParaRPr lang="en-GB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6021288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/>
              <a:t>Mahoney, Karatzias, Hutton (2019). Journal of Affective Disorders</a:t>
            </a:r>
          </a:p>
        </p:txBody>
      </p:sp>
    </p:spTree>
    <p:extLst>
      <p:ext uri="{BB962C8B-B14F-4D97-AF65-F5344CB8AC3E}">
        <p14:creationId xmlns:p14="http://schemas.microsoft.com/office/powerpoint/2010/main" val="218361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Pilot RCT of Phase 1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 = 86 female prisoners with interpersonal trauma.</a:t>
            </a:r>
          </a:p>
          <a:p>
            <a:r>
              <a:rPr lang="en-GB" dirty="0"/>
              <a:t>10 sessions of Phase 1 (group psychoeducation) vs. standard care.</a:t>
            </a:r>
          </a:p>
          <a:p>
            <a:r>
              <a:rPr lang="en-GB" dirty="0"/>
              <a:t>Group psychoeducation achieved only </a:t>
            </a:r>
            <a:r>
              <a:rPr lang="en-GB" b="1" dirty="0"/>
              <a:t>small effect sizes</a:t>
            </a:r>
            <a:r>
              <a:rPr lang="en-GB" dirty="0"/>
              <a:t> in comparison to usual care across all outcomes including behavioural problems, emotional regulation and psychopathology.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6021288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/>
              <a:t>Mahoney, Karatzias et al. (2020). Clinical Psychology &amp; Psychotherapy </a:t>
            </a:r>
          </a:p>
        </p:txBody>
      </p:sp>
    </p:spTree>
    <p:extLst>
      <p:ext uri="{BB962C8B-B14F-4D97-AF65-F5344CB8AC3E}">
        <p14:creationId xmlns:p14="http://schemas.microsoft.com/office/powerpoint/2010/main" val="390547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399462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zh-TW" sz="2800" dirty="0">
                <a:ea typeface="新細明體" pitchFamily="18" charset="-120"/>
              </a:rPr>
              <a:t/>
            </a:r>
            <a:br>
              <a:rPr lang="en-GB" altLang="zh-TW" sz="2800" dirty="0">
                <a:ea typeface="新細明體" pitchFamily="18" charset="-120"/>
              </a:rPr>
            </a:br>
            <a:r>
              <a:rPr lang="en-GB" altLang="zh-TW" dirty="0">
                <a:ea typeface="新細明體" pitchFamily="18" charset="-120"/>
              </a:rPr>
              <a:t>PTSD treatment</a:t>
            </a:r>
            <a:br>
              <a:rPr lang="en-GB" altLang="zh-TW" dirty="0">
                <a:ea typeface="新細明體" pitchFamily="18" charset="-120"/>
              </a:rPr>
            </a:br>
            <a:r>
              <a:rPr lang="en-GB" altLang="zh-TW" dirty="0">
                <a:ea typeface="新細明體" pitchFamily="18" charset="-120"/>
              </a:rPr>
              <a:t>EMDR vs. </a:t>
            </a:r>
            <a:r>
              <a:rPr lang="en-GB" altLang="zh-TW" dirty="0" err="1">
                <a:ea typeface="新細明體" pitchFamily="18" charset="-120"/>
              </a:rPr>
              <a:t>TfCBT</a:t>
            </a:r>
            <a:r>
              <a:rPr lang="en-GB" altLang="zh-TW" dirty="0">
                <a:ea typeface="新細明體" pitchFamily="18" charset="-120"/>
              </a:rPr>
              <a:t> vs. WL </a:t>
            </a:r>
            <a:br>
              <a:rPr lang="en-GB" altLang="zh-TW" dirty="0">
                <a:ea typeface="新細明體" pitchFamily="18" charset="-120"/>
              </a:rPr>
            </a:br>
            <a:endParaRPr lang="en-GB" altLang="zh-TW" b="0" dirty="0">
              <a:ea typeface="新細明體" pitchFamily="18" charset="-120"/>
            </a:endParaRPr>
          </a:p>
        </p:txBody>
      </p:sp>
      <p:graphicFrame>
        <p:nvGraphicFramePr>
          <p:cNvPr id="31747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89763134"/>
              </p:ext>
            </p:extLst>
          </p:nvPr>
        </p:nvGraphicFramePr>
        <p:xfrm>
          <a:off x="827584" y="1700808"/>
          <a:ext cx="7488238" cy="3860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4" imgW="4267152" imgH="3314542" progId="MSGraph.Chart.8">
                  <p:embed followColorScheme="full"/>
                </p:oleObj>
              </mc:Choice>
              <mc:Fallback>
                <p:oleObj name="Chart" r:id="rId4" imgW="4267152" imgH="33145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00808"/>
                        <a:ext cx="7488238" cy="3860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39552" y="558924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TW" sz="1600" dirty="0">
                <a:ea typeface="新細明體" pitchFamily="18" charset="-120"/>
              </a:rPr>
              <a:t>Power et al… Karatzias (2002) Clinical Psychology and Psychotherapy </a:t>
            </a:r>
          </a:p>
          <a:p>
            <a:pPr algn="ctr"/>
            <a:r>
              <a:rPr lang="en-GB" altLang="zh-TW" sz="1600" dirty="0">
                <a:ea typeface="新細明體" pitchFamily="18" charset="-120"/>
              </a:rPr>
              <a:t>Karatzias et al. (2007) European Archives of Psychiatry and Clinical Neuroscience</a:t>
            </a:r>
          </a:p>
          <a:p>
            <a:pPr algn="ctr"/>
            <a:r>
              <a:rPr lang="en-GB" altLang="zh-TW" sz="1600" dirty="0">
                <a:ea typeface="新細明體" pitchFamily="18" charset="-120"/>
              </a:rPr>
              <a:t>Karatzias et al. (2011) Journal of Nervous and Mental Disease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3228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000" dirty="0"/>
              <a:t>Ar</a:t>
            </a:r>
            <a:r>
              <a:rPr lang="en-US" sz="8800" dirty="0"/>
              <a:t>e existing therapies effective for CPTSD?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330476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356826"/>
            <a:ext cx="7056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Metanalysis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of existing therapies for CPTSD</a:t>
            </a:r>
            <a:endParaRPr lang="en-GB" sz="2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201738"/>
            <a:ext cx="833913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23056" y="6360250"/>
            <a:ext cx="84486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Karatzias et al. (2019) Psychological Medicine</a:t>
            </a:r>
          </a:p>
        </p:txBody>
      </p:sp>
    </p:spTree>
    <p:extLst>
      <p:ext uri="{BB962C8B-B14F-4D97-AF65-F5344CB8AC3E}">
        <p14:creationId xmlns:p14="http://schemas.microsoft.com/office/powerpoint/2010/main" val="169868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What do we know about the treatment of CPTSD?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934271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16413</TotalTime>
  <Words>1209</Words>
  <Application>Microsoft Office PowerPoint</Application>
  <PresentationFormat>On-screen Show (4:3)</PresentationFormat>
  <Paragraphs>107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Aptos</vt:lpstr>
      <vt:lpstr>Arial</vt:lpstr>
      <vt:lpstr>Calibri</vt:lpstr>
      <vt:lpstr>新細明體</vt:lpstr>
      <vt:lpstr>新細明體</vt:lpstr>
      <vt:lpstr>Symbol</vt:lpstr>
      <vt:lpstr>Times New Roman</vt:lpstr>
      <vt:lpstr>Wingdings</vt:lpstr>
      <vt:lpstr>Office Theme</vt:lpstr>
      <vt:lpstr>Chart</vt:lpstr>
      <vt:lpstr>Document</vt:lpstr>
      <vt:lpstr>Enhanced Skills Training in Affective and Interpersonal Regulation (ESTAIR): An Innovative Person-Centred Approach to Treating Complex PTSD (CPTSD)</vt:lpstr>
      <vt:lpstr>    ICD-11 PTSD and Complex PTSD </vt:lpstr>
      <vt:lpstr> CPTSD Treatment:  Where are we? </vt:lpstr>
      <vt:lpstr>Metanalysis of Group Therapies for Complex Interpersonal Trauma</vt:lpstr>
      <vt:lpstr>Pilot RCT of Phase 1 Interventions</vt:lpstr>
      <vt:lpstr> PTSD treatment EMDR vs. TfCBT vs. WL  </vt:lpstr>
      <vt:lpstr>PowerPoint Presentation</vt:lpstr>
      <vt:lpstr>PowerPoint Presentation</vt:lpstr>
      <vt:lpstr>PowerPoint Presentation</vt:lpstr>
      <vt:lpstr>Metanalysis of psychological and pharmacological interventions for PTSD following complex trauma</vt:lpstr>
      <vt:lpstr>Modular therapy for CPTSD: A person centered approach</vt:lpstr>
      <vt:lpstr>A new modular treatment protocol for CPTSD</vt:lpstr>
      <vt:lpstr>ESTAIR: Resource Loss Model of Trauma</vt:lpstr>
      <vt:lpstr>ESTAIR Modules</vt:lpstr>
      <vt:lpstr>The RESTORE pilot trial</vt:lpstr>
      <vt:lpstr>RESTORE: CPTSD scores at end of treatment and 3-month follow-up</vt:lpstr>
      <vt:lpstr>RESTORE: Key findings</vt:lpstr>
      <vt:lpstr>Mean PTSD and DSO scores by module</vt:lpstr>
      <vt:lpstr>Complex PTSD Pilot in Japan STAIR Narrative Therapy (Niwa et al., 2022) </vt:lpstr>
      <vt:lpstr>Inpatient multicomponent therapy with PE and EMDR</vt:lpstr>
      <vt:lpstr>Conclusions &amp; directions for future research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nm116</dc:creator>
  <cp:lastModifiedBy>Katie Fell</cp:lastModifiedBy>
  <cp:revision>319</cp:revision>
  <dcterms:created xsi:type="dcterms:W3CDTF">2015-12-09T21:28:56Z</dcterms:created>
  <dcterms:modified xsi:type="dcterms:W3CDTF">2024-11-22T16:12:10Z</dcterms:modified>
</cp:coreProperties>
</file>