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5" r:id="rId3"/>
    <p:sldId id="355" r:id="rId4"/>
    <p:sldId id="269" r:id="rId5"/>
    <p:sldId id="344" r:id="rId6"/>
    <p:sldId id="345" r:id="rId7"/>
    <p:sldId id="268" r:id="rId8"/>
    <p:sldId id="347" r:id="rId9"/>
    <p:sldId id="293" r:id="rId10"/>
    <p:sldId id="348" r:id="rId11"/>
    <p:sldId id="349" r:id="rId12"/>
    <p:sldId id="334" r:id="rId13"/>
    <p:sldId id="356" r:id="rId14"/>
    <p:sldId id="357" r:id="rId15"/>
    <p:sldId id="317" r:id="rId16"/>
    <p:sldId id="296" r:id="rId17"/>
    <p:sldId id="354" r:id="rId18"/>
    <p:sldId id="308" r:id="rId19"/>
    <p:sldId id="350" r:id="rId20"/>
    <p:sldId id="310" r:id="rId21"/>
    <p:sldId id="342" r:id="rId22"/>
    <p:sldId id="353" r:id="rId23"/>
    <p:sldId id="316" r:id="rId24"/>
  </p:sldIdLst>
  <p:sldSz cx="9144000" cy="6858000" type="screen4x3"/>
  <p:notesSz cx="6669088" cy="97536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2676"/>
    <a:srgbClr val="FF006E"/>
    <a:srgbClr val="FFF5CC"/>
    <a:srgbClr val="F0B638"/>
    <a:srgbClr val="772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D5485-07A1-4CB3-A519-FE3B275ED247}" v="2" dt="2023-12-10T12:23:57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126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mieke Hoogstad - Schilder" userId="2dd28447-d583-413b-a21a-10b685f52366" providerId="ADAL" clId="{0A6D5485-07A1-4CB3-A519-FE3B275ED247}"/>
    <pc:docChg chg="delSld">
      <pc:chgData name="Annemieke Hoogstad - Schilder" userId="2dd28447-d583-413b-a21a-10b685f52366" providerId="ADAL" clId="{0A6D5485-07A1-4CB3-A519-FE3B275ED247}" dt="2023-12-08T15:15:48.853" v="3" actId="47"/>
      <pc:docMkLst>
        <pc:docMk/>
      </pc:docMkLst>
      <pc:sldChg chg="del">
        <pc:chgData name="Annemieke Hoogstad - Schilder" userId="2dd28447-d583-413b-a21a-10b685f52366" providerId="ADAL" clId="{0A6D5485-07A1-4CB3-A519-FE3B275ED247}" dt="2023-12-08T15:15:43.216" v="1" actId="47"/>
        <pc:sldMkLst>
          <pc:docMk/>
          <pc:sldMk cId="2859693450" sldId="340"/>
        </pc:sldMkLst>
      </pc:sldChg>
      <pc:sldChg chg="del">
        <pc:chgData name="Annemieke Hoogstad - Schilder" userId="2dd28447-d583-413b-a21a-10b685f52366" providerId="ADAL" clId="{0A6D5485-07A1-4CB3-A519-FE3B275ED247}" dt="2023-12-08T15:15:38.735" v="0" actId="47"/>
        <pc:sldMkLst>
          <pc:docMk/>
          <pc:sldMk cId="804264963" sldId="346"/>
        </pc:sldMkLst>
      </pc:sldChg>
      <pc:sldChg chg="del">
        <pc:chgData name="Annemieke Hoogstad - Schilder" userId="2dd28447-d583-413b-a21a-10b685f52366" providerId="ADAL" clId="{0A6D5485-07A1-4CB3-A519-FE3B275ED247}" dt="2023-12-08T15:15:47.098" v="2" actId="47"/>
        <pc:sldMkLst>
          <pc:docMk/>
          <pc:sldMk cId="2184467048" sldId="351"/>
        </pc:sldMkLst>
      </pc:sldChg>
      <pc:sldChg chg="del">
        <pc:chgData name="Annemieke Hoogstad - Schilder" userId="2dd28447-d583-413b-a21a-10b685f52366" providerId="ADAL" clId="{0A6D5485-07A1-4CB3-A519-FE3B275ED247}" dt="2023-12-08T15:15:48.853" v="3" actId="47"/>
        <pc:sldMkLst>
          <pc:docMk/>
          <pc:sldMk cId="1254169767" sldId="352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0T11:37:14.52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145 262,'375'0,"-364"0,0-1,0 0,0-1,-1 0,1-1,14-6,58-30,-64 28,1 1,0 1,0 1,32-8,-12 10,1 2,0 2,72 6,-14-1,-29-2,99-13,-134 7,23-2,-1-3,-1-2,93-31,-133 37,1 0,-1 2,1 0,30-3,66 4,15-2,277-18,666 24,-583-1,-314 10,-91-3,-53-4,0 2,0 0,-1 3,0 0,36 16,134 73,-187-91,-6-3,4 2,-1 0,1 1,-1 0,10 9,-18-15,-1 0,1 0,-1 1,1-1,-1 1,0-1,1 0,-1 1,0-1,1 1,-1-1,0 1,1-1,-1 1,0-1,0 1,0-1,0 1,1 0,-1-1,0 1,0-1,0 1,0-1,0 1,0-1,-1 2,1-2,-1 1,1 0,-1-1,0 1,1-1,-1 1,0-1,1 1,-1-1,0 1,0-1,1 0,-1 1,0-1,0 0,-1 0,-37 4,36-4,-303-2,76-1,-110 3,315-2,0 0,1-2,-1-1,-34-12,-1 0,3 4,-1 2,0 2,-111-1,-860 12,814 16,146-9,-29 3,-107 9,136-17,-85 16,40 2,-36 6,91-21,-398 30,-227-39,658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0T11:38:07.19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62,'583'0,"-543"-2,64-11,12-1,17 13,-89 3,0-2,0-2,48-9,-42 3,93-4,52 13,-75 1,3049-2,-3146 0,-1 1,0 2,0 0,0 1,41 14,-36-10,1-1,0-1,0-1,40 1,115-7,-74-1,1651 2,-1717 2,72 13,-44-4,0 2,-40-7,32 2,123 14,-125-14,-32-5,36 9,94 17,-109-21,-1-2,2-2,93-5,30 1,-54 14,27 2,-110-16,-5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0T11:38:09.21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18,'5'0,"7"0,16 0,9 0,12 0,3 0,-3 0,6 0,-1 0,-6 0,0 0,-4 0,-5 0,2-5,-2-2,-7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0T11:37:19.16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1,'93'5,"-1"3,105 25,-157-26,-8-1,25 5,115 6,623-16,-344-3,2586 2,-3012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0T11:37:26.71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3,'0'0,"0"1,0-1,0 1,0-1,1 1,-1-1,0 1,0-1,1 1,-1-1,0 1,1-1,-1 1,0-1,1 0,-1 1,1-1,-1 0,0 1,1-1,-1 0,1 1,-1-1,1 0,0 0,-1 0,1 1,2 0,34 17,0-2,1-2,54 13,121 13,129-15,-1-28,-76-1,725 4,-812-15,-32 1,21-5,-104 11,115-18,-140 21,-1-2,39-12,-40 9,1 1,50-4,239 10,-164 6,1156-3,-1278 2,70 12,-32-2,6 0,-25-3,59 0,-94-7,-1 1,0 2,-1 0,32 11,26 6,-24-10,0-2,0-3,65 0,96 8,-164-9,215 2,-227-9,-16 3,1 1,0 1,-1 1,38 13,-13-4,-4-2,2-1,0-3,86 5,-109-12,1 2,25 6,-22-4,30 2,-29-5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0T11:37:32.71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31,'497'0,"-468"2,0 1,-1 1,1 2,29 9,-27-6,0-2,58 7,146 14,-152-15,124 4,-191-16,-1 1,0 0,0 2,0 0,27 11,-20-8,37 10,-9-11,0-2,0-2,50-5,-3 0,1631 3,-1674-3,55-9,0 0,7-3,-1-1,-89 13,1-2,49-15,-46 11,54-9,485-46,-465 53,135-8,353 21,-578-1,0 0,0 2,0-1,0 2,0 0,18 8,-15-5,0-1,1-1,23 4,124 11,85 12,-162-23,1-4,92-6,-51-1,-95 2,1 1,56 9,-42-1,93 2,52-12,-72-1,107 2,-205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0T11:37:37.58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2,'321'-1,"331"3,-482 12,23 1,1191-17,-1361 2,1 1,-1 1,0 1,0 1,0 1,0 1,-1 0,27 13,-30-10,0-2,0 0,1-1,0-1,0-1,36 3,128-7,-88-3,1920 3,-1977 2,64 11,-60-6,47 2,-78-9,-1 1,0 0,1 0,-1 2,0-1,0 1,18 8,8 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0T11:37:43.18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0,'3077'0,"-3052"2,0 1,0 1,0 1,30 10,51 10,9-9,141 3,-210-17,68 13,-46-5,-25-4,-2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0T11:37:51.16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0,'1793'0,"-1771"2,-1 0,1 2,-1 0,41 15,18 3,-26-9,99 8,-22-6,26 2,-14-4,0 2,184-16,-293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0T11:37:54.75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61,'6'-5,"-1"0,2 1,-1 0,0 0,1 1,0-1,-1 1,1 1,12-3,6-1,36-4,30 4,116 7,-75 1,2090-2,-2177 2,56 10,20 2,-84-11,37 8,-38-4,41 2,-6-8,-41-1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0T11:38:00.83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1 122,'0'-2,"0"0,0 1,0-1,1 0,-1 1,1-1,-1 0,1 1,-1-1,1 1,0-1,0 1,0-1,0 1,0 0,0-1,0 1,2-2,1 1,-1-1,1 1,-1 0,1 0,0 1,-1-1,8-1,5-1,1 1,32-1,-42 3,125-1,-74 2,78-9,-67-1,41-7,163-4,3072 22,-3302 2,0 2,-1 1,80 24,-66-15,76 10,-28-18,116-8,-85-1,873 2,-963-1,-1-3,1-1,-1-3,0-1,85-30,-108 32,0 2,0 0,1 2,32-2,90 6,-69 1,1505 0,-816-4,-742 3,1 1,-1 1,38 9,61 27,-82-25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8937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6" y="1"/>
            <a:ext cx="2889938" cy="48937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7DF3B57-C20F-46DB-A7FD-129860CB43C8}" type="datetimeFigureOut">
              <a:rPr lang="nl-NL" smtClean="0"/>
              <a:t>10-12-2023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1219200"/>
            <a:ext cx="4386262" cy="3290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6" y="9264228"/>
            <a:ext cx="2889938" cy="48937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E672157-78C4-4F18-B017-90050A3E8A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672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8971071E-9466-184F-B146-A60495A48777}" type="slidenum">
              <a:rPr lang="en-US" sz="1300"/>
              <a:pPr eaLnBrk="1" hangingPunct="1"/>
              <a:t>1</a:t>
            </a:fld>
            <a:endParaRPr lang="en-US" sz="130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227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2157-78C4-4F18-B017-90050A3E8AC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511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2157-78C4-4F18-B017-90050A3E8AC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687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2157-78C4-4F18-B017-90050A3E8AC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3114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2157-78C4-4F18-B017-90050A3E8AC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899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2157-78C4-4F18-B017-90050A3E8AC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3992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2157-78C4-4F18-B017-90050A3E8AC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051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2157-78C4-4F18-B017-90050A3E8AC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741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2157-78C4-4F18-B017-90050A3E8AC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2780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8971071E-9466-184F-B146-A60495A48777}" type="slidenum">
              <a:rPr lang="en-US" sz="1300"/>
              <a:pPr eaLnBrk="1" hangingPunct="1"/>
              <a:t>18</a:t>
            </a:fld>
            <a:endParaRPr lang="en-US" sz="130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569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2157-78C4-4F18-B017-90050A3E8AC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241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8971071E-9466-184F-B146-A60495A48777}" type="slidenum">
              <a:rPr lang="en-US" sz="1300"/>
              <a:pPr eaLnBrk="1" hangingPunct="1"/>
              <a:t>2</a:t>
            </a:fld>
            <a:endParaRPr lang="en-US" sz="130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197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8971071E-9466-184F-B146-A60495A48777}" type="slidenum">
              <a:rPr lang="en-US" sz="1300"/>
              <a:pPr eaLnBrk="1" hangingPunct="1"/>
              <a:t>20</a:t>
            </a:fld>
            <a:endParaRPr lang="en-US" sz="130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347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2157-78C4-4F18-B017-90050A3E8AC2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9077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2157-78C4-4F18-B017-90050A3E8AC2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596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2157-78C4-4F18-B017-90050A3E8AC2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637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8971071E-9466-184F-B146-A60495A48777}" type="slidenum">
              <a:rPr lang="en-US" sz="1300"/>
              <a:pPr eaLnBrk="1" hangingPunct="1"/>
              <a:t>3</a:t>
            </a:fld>
            <a:endParaRPr lang="en-US" sz="130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392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2157-78C4-4F18-B017-90050A3E8AC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759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192316-A208-DA4C-A54E-D382A34939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175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192316-A208-DA4C-A54E-D382A34939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l-NL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420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8971071E-9466-184F-B146-A60495A48777}" type="slidenum">
              <a:rPr lang="en-US" sz="1300"/>
              <a:pPr eaLnBrk="1" hangingPunct="1"/>
              <a:t>7</a:t>
            </a:fld>
            <a:endParaRPr lang="en-US" sz="130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587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2157-78C4-4F18-B017-90050A3E8AC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919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2157-78C4-4F18-B017-90050A3E8AC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480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73837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64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.hoogstad@amerpoort.n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customXml" Target="../ink/ink5.xml"/><Relationship Id="rId18" Type="http://schemas.openxmlformats.org/officeDocument/2006/relationships/image" Target="../media/image40.png"/><Relationship Id="rId26" Type="http://schemas.openxmlformats.org/officeDocument/2006/relationships/image" Target="../media/image44.png"/><Relationship Id="rId3" Type="http://schemas.openxmlformats.org/officeDocument/2006/relationships/image" Target="../media/image32.pn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37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customXml" Target="../ink/ink4.xml"/><Relationship Id="rId24" Type="http://schemas.openxmlformats.org/officeDocument/2006/relationships/image" Target="../media/image43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10" Type="http://schemas.openxmlformats.org/officeDocument/2006/relationships/image" Target="../media/image36.png"/><Relationship Id="rId19" Type="http://schemas.openxmlformats.org/officeDocument/2006/relationships/customXml" Target="../ink/ink8.xml"/><Relationship Id="rId4" Type="http://schemas.openxmlformats.org/officeDocument/2006/relationships/image" Target="../media/image33.png"/><Relationship Id="rId9" Type="http://schemas.openxmlformats.org/officeDocument/2006/relationships/customXml" Target="../ink/ink3.xml"/><Relationship Id="rId14" Type="http://schemas.openxmlformats.org/officeDocument/2006/relationships/image" Target="../media/image38.png"/><Relationship Id="rId22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KrfH43srg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3"/>
          <p:cNvSpPr txBox="1">
            <a:spLocks noChangeArrowheads="1"/>
          </p:cNvSpPr>
          <p:nvPr/>
        </p:nvSpPr>
        <p:spPr bwMode="auto">
          <a:xfrm>
            <a:off x="473017" y="586889"/>
            <a:ext cx="83550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en-US" sz="3500" b="1" dirty="0">
                <a:solidFill>
                  <a:srgbClr val="FF006E"/>
                </a:solidFill>
                <a:latin typeface="Rockwell" charset="0"/>
                <a:cs typeface="Rockwell" charset="0"/>
              </a:rPr>
              <a:t>Assessment and Treatment of PTSD </a:t>
            </a:r>
          </a:p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en-US" sz="3500" b="1" dirty="0">
                <a:solidFill>
                  <a:srgbClr val="FF006E"/>
                </a:solidFill>
                <a:latin typeface="Rockwell" charset="0"/>
                <a:cs typeface="Rockwell" charset="0"/>
              </a:rPr>
              <a:t>in People with Severe or Moderate ID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64" y="1811990"/>
            <a:ext cx="4830360" cy="386428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123828B-DE43-3BF6-1FA0-600701D8EC6C}"/>
              </a:ext>
            </a:extLst>
          </p:cNvPr>
          <p:cNvSpPr txBox="1"/>
          <p:nvPr/>
        </p:nvSpPr>
        <p:spPr>
          <a:xfrm>
            <a:off x="5986462" y="4813373"/>
            <a:ext cx="29575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6B267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Annemieke Hoogstad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6B267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hlinkClick r:id="rId5"/>
              </a:rPr>
              <a:t>a.hoogstad@amerpoort.nl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6B2676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B2676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B2676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47508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dachtewolkje: wolk 1">
            <a:extLst>
              <a:ext uri="{FF2B5EF4-FFF2-40B4-BE49-F238E27FC236}">
                <a16:creationId xmlns:a16="http://schemas.microsoft.com/office/drawing/2014/main" id="{FB13C996-899B-4F04-32BC-5F6CEE779ECB}"/>
              </a:ext>
            </a:extLst>
          </p:cNvPr>
          <p:cNvSpPr/>
          <p:nvPr/>
        </p:nvSpPr>
        <p:spPr bwMode="auto">
          <a:xfrm>
            <a:off x="3898831" y="931957"/>
            <a:ext cx="4186669" cy="2719048"/>
          </a:xfrm>
          <a:prstGeom prst="cloudCallout">
            <a:avLst>
              <a:gd name="adj1" fmla="val -72379"/>
              <a:gd name="adj2" fmla="val 1180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5793"/>
            <a:ext cx="5013030" cy="4010424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378954" y="1787696"/>
            <a:ext cx="34313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rgbClr val="6B2676"/>
                </a:solidFill>
              </a:rPr>
              <a:t>Psychometric</a:t>
            </a:r>
            <a:r>
              <a:rPr lang="nl-NL" sz="2000" dirty="0">
                <a:solidFill>
                  <a:srgbClr val="6B2676"/>
                </a:solidFill>
              </a:rPr>
              <a:t> </a:t>
            </a:r>
            <a:r>
              <a:rPr lang="nl-NL" sz="2000" dirty="0" err="1">
                <a:solidFill>
                  <a:srgbClr val="6B2676"/>
                </a:solidFill>
              </a:rPr>
              <a:t>properties</a:t>
            </a:r>
            <a:r>
              <a:rPr lang="nl-NL" sz="2000" dirty="0">
                <a:solidFill>
                  <a:srgbClr val="6B2676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6B267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6B2676"/>
                </a:solidFill>
              </a:rPr>
              <a:t>PTSD </a:t>
            </a:r>
            <a:r>
              <a:rPr lang="nl-NL" sz="2000" dirty="0" err="1">
                <a:solidFill>
                  <a:srgbClr val="6B2676"/>
                </a:solidFill>
              </a:rPr>
              <a:t>manifestation</a:t>
            </a:r>
            <a:r>
              <a:rPr lang="nl-NL" sz="2000" dirty="0">
                <a:solidFill>
                  <a:srgbClr val="6B2676"/>
                </a:solidFill>
              </a:rPr>
              <a:t>?</a:t>
            </a:r>
          </a:p>
          <a:p>
            <a:endParaRPr lang="nl-NL" sz="1400" dirty="0">
              <a:solidFill>
                <a:srgbClr val="6B2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82751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872520" y="807085"/>
            <a:ext cx="5398959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</a:pPr>
            <a:r>
              <a:rPr lang="nl-NL" sz="3500" b="1" dirty="0">
                <a:solidFill>
                  <a:srgbClr val="FF006E"/>
                </a:solidFill>
                <a:latin typeface="Rockwell" charset="0"/>
                <a:cs typeface="Rockwell" charset="0"/>
              </a:rPr>
              <a:t>2 DITS-SID Pilots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2F44864-3C0E-785E-1084-5722576D0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56" y="2357437"/>
            <a:ext cx="3958300" cy="20559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27A1235-B55C-DC8B-FA83-E1BBB7919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338" y="2691463"/>
            <a:ext cx="3850806" cy="172927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FBAD377-76D4-A120-A77C-72F63B5F9185}"/>
              </a:ext>
            </a:extLst>
          </p:cNvPr>
          <p:cNvSpPr txBox="1"/>
          <p:nvPr/>
        </p:nvSpPr>
        <p:spPr>
          <a:xfrm>
            <a:off x="5484119" y="4817895"/>
            <a:ext cx="266175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6B2676"/>
                </a:solidFill>
              </a:rPr>
              <a:t>15 children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D7B266D-6C9F-D31B-4FDC-E562C21AD668}"/>
              </a:ext>
            </a:extLst>
          </p:cNvPr>
          <p:cNvSpPr txBox="1"/>
          <p:nvPr/>
        </p:nvSpPr>
        <p:spPr>
          <a:xfrm>
            <a:off x="1222626" y="4763693"/>
            <a:ext cx="232675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6B2676"/>
                </a:solidFill>
              </a:rPr>
              <a:t>26 adults</a:t>
            </a:r>
          </a:p>
        </p:txBody>
      </p:sp>
    </p:spTree>
    <p:extLst>
      <p:ext uri="{BB962C8B-B14F-4D97-AF65-F5344CB8AC3E}">
        <p14:creationId xmlns:p14="http://schemas.microsoft.com/office/powerpoint/2010/main" val="2977741408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914401" y="796849"/>
            <a:ext cx="6910250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</a:pPr>
            <a:r>
              <a:rPr lang="nl-NL" sz="3500" b="1" dirty="0" err="1">
                <a:solidFill>
                  <a:srgbClr val="FF006E"/>
                </a:solidFill>
                <a:latin typeface="Rockwell" charset="0"/>
                <a:cs typeface="Rockwell" charset="0"/>
              </a:rPr>
              <a:t>Results</a:t>
            </a:r>
            <a:r>
              <a:rPr lang="nl-NL" sz="3500" b="1" dirty="0">
                <a:solidFill>
                  <a:srgbClr val="FF006E"/>
                </a:solidFill>
                <a:latin typeface="Rockwell" charset="0"/>
                <a:cs typeface="Rockwell" charset="0"/>
              </a:rPr>
              <a:t> DITS-SID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84" y="3879992"/>
            <a:ext cx="1512725" cy="218115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79C9623-4684-B590-2B8E-8C1A4E29A847}"/>
              </a:ext>
            </a:extLst>
          </p:cNvPr>
          <p:cNvSpPr txBox="1"/>
          <p:nvPr/>
        </p:nvSpPr>
        <p:spPr>
          <a:xfrm>
            <a:off x="829339" y="2031410"/>
            <a:ext cx="782334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b="1" dirty="0">
                <a:solidFill>
                  <a:srgbClr val="6B2676"/>
                </a:solidFill>
              </a:rPr>
              <a:t>Psychometric properties: promising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b="1" dirty="0">
                <a:solidFill>
                  <a:srgbClr val="6B2676"/>
                </a:solidFill>
              </a:rPr>
              <a:t>PTSD manifestation: DSM-5 ≤ 6Y-criteria seem appropriate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b="1" dirty="0">
                <a:solidFill>
                  <a:srgbClr val="6B2676"/>
                </a:solidFill>
              </a:rPr>
              <a:t>Risk diagnostic overshadowing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b="1" dirty="0">
                <a:solidFill>
                  <a:srgbClr val="6B2676"/>
                </a:solidFill>
              </a:rPr>
              <a:t>Challenging behavior: consider PTSD</a:t>
            </a:r>
            <a:endParaRPr lang="en-US" b="1" dirty="0">
              <a:solidFill>
                <a:srgbClr val="6B2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2116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914401" y="796849"/>
            <a:ext cx="6910250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</a:pPr>
            <a:r>
              <a:rPr lang="nl-NL" sz="3500" b="1" dirty="0">
                <a:solidFill>
                  <a:srgbClr val="FF006E"/>
                </a:solidFill>
                <a:latin typeface="Rockwell" charset="0"/>
                <a:cs typeface="Rockwell" charset="0"/>
              </a:rPr>
              <a:t>Most frequent life events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8DAED274-1F96-A18D-D084-4FFE6CDA2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216" y="1697493"/>
            <a:ext cx="5282622" cy="160275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154C4DDD-AAF1-7808-A264-562287FD2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215" y="3429000"/>
            <a:ext cx="4962637" cy="2130972"/>
          </a:xfrm>
          <a:prstGeom prst="rect">
            <a:avLst/>
          </a:prstGeom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A2ECAC38-8357-81D8-5C6A-D78788F37D96}"/>
              </a:ext>
            </a:extLst>
          </p:cNvPr>
          <p:cNvSpPr txBox="1"/>
          <p:nvPr/>
        </p:nvSpPr>
        <p:spPr>
          <a:xfrm>
            <a:off x="6869906" y="2099407"/>
            <a:ext cx="10738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6B2676"/>
                </a:solidFill>
              </a:rPr>
              <a:t>adults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0A1085B-1637-B59E-E3BE-3668C3DA6BBE}"/>
              </a:ext>
            </a:extLst>
          </p:cNvPr>
          <p:cNvSpPr txBox="1"/>
          <p:nvPr/>
        </p:nvSpPr>
        <p:spPr>
          <a:xfrm>
            <a:off x="6869905" y="4261598"/>
            <a:ext cx="1212549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6B2676"/>
                </a:solidFill>
              </a:rPr>
              <a:t>children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9" name="Inkt 28">
                <a:extLst>
                  <a:ext uri="{FF2B5EF4-FFF2-40B4-BE49-F238E27FC236}">
                    <a16:creationId xmlns:a16="http://schemas.microsoft.com/office/drawing/2014/main" id="{E89596D4-DBE8-7813-BE0D-C19398F5C50D}"/>
                  </a:ext>
                </a:extLst>
              </p14:cNvPr>
              <p14:cNvContentPartPr/>
              <p14:nvPr/>
            </p14:nvContentPartPr>
            <p14:xfrm>
              <a:off x="1545414" y="2480135"/>
              <a:ext cx="1735920" cy="117000"/>
            </p14:xfrm>
          </p:contentPart>
        </mc:Choice>
        <mc:Fallback>
          <p:pic>
            <p:nvPicPr>
              <p:cNvPr id="29" name="Inkt 28">
                <a:extLst>
                  <a:ext uri="{FF2B5EF4-FFF2-40B4-BE49-F238E27FC236}">
                    <a16:creationId xmlns:a16="http://schemas.microsoft.com/office/drawing/2014/main" id="{E89596D4-DBE8-7813-BE0D-C19398F5C5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9414" y="2408135"/>
                <a:ext cx="18075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" name="Inkt 29">
                <a:extLst>
                  <a:ext uri="{FF2B5EF4-FFF2-40B4-BE49-F238E27FC236}">
                    <a16:creationId xmlns:a16="http://schemas.microsoft.com/office/drawing/2014/main" id="{C28B5B13-ADD4-F7E1-450F-E0E4966582DB}"/>
                  </a:ext>
                </a:extLst>
              </p14:cNvPr>
              <p14:cNvContentPartPr/>
              <p14:nvPr/>
            </p14:nvContentPartPr>
            <p14:xfrm>
              <a:off x="1450014" y="4371935"/>
              <a:ext cx="1797120" cy="32040"/>
            </p14:xfrm>
          </p:contentPart>
        </mc:Choice>
        <mc:Fallback>
          <p:pic>
            <p:nvPicPr>
              <p:cNvPr id="30" name="Inkt 29">
                <a:extLst>
                  <a:ext uri="{FF2B5EF4-FFF2-40B4-BE49-F238E27FC236}">
                    <a16:creationId xmlns:a16="http://schemas.microsoft.com/office/drawing/2014/main" id="{C28B5B13-ADD4-F7E1-450F-E0E4966582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14374" y="4300295"/>
                <a:ext cx="18687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1" name="Inkt 30">
                <a:extLst>
                  <a:ext uri="{FF2B5EF4-FFF2-40B4-BE49-F238E27FC236}">
                    <a16:creationId xmlns:a16="http://schemas.microsoft.com/office/drawing/2014/main" id="{E4727423-2EAF-49C5-7FF3-9CF8946C0DAE}"/>
                  </a:ext>
                </a:extLst>
              </p14:cNvPr>
              <p14:cNvContentPartPr/>
              <p14:nvPr/>
            </p14:nvContentPartPr>
            <p14:xfrm>
              <a:off x="1597254" y="2647535"/>
              <a:ext cx="2704320" cy="106200"/>
            </p14:xfrm>
          </p:contentPart>
        </mc:Choice>
        <mc:Fallback>
          <p:pic>
            <p:nvPicPr>
              <p:cNvPr id="31" name="Inkt 30">
                <a:extLst>
                  <a:ext uri="{FF2B5EF4-FFF2-40B4-BE49-F238E27FC236}">
                    <a16:creationId xmlns:a16="http://schemas.microsoft.com/office/drawing/2014/main" id="{E4727423-2EAF-49C5-7FF3-9CF8946C0DA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1614" y="2575535"/>
                <a:ext cx="2775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2" name="Inkt 31">
                <a:extLst>
                  <a:ext uri="{FF2B5EF4-FFF2-40B4-BE49-F238E27FC236}">
                    <a16:creationId xmlns:a16="http://schemas.microsoft.com/office/drawing/2014/main" id="{D34CFAF1-116D-5B2A-6769-0039F5A61D6C}"/>
                  </a:ext>
                </a:extLst>
              </p14:cNvPr>
              <p14:cNvContentPartPr/>
              <p14:nvPr/>
            </p14:nvContentPartPr>
            <p14:xfrm>
              <a:off x="1460814" y="4182215"/>
              <a:ext cx="2848320" cy="76680"/>
            </p14:xfrm>
          </p:contentPart>
        </mc:Choice>
        <mc:Fallback>
          <p:pic>
            <p:nvPicPr>
              <p:cNvPr id="32" name="Inkt 31">
                <a:extLst>
                  <a:ext uri="{FF2B5EF4-FFF2-40B4-BE49-F238E27FC236}">
                    <a16:creationId xmlns:a16="http://schemas.microsoft.com/office/drawing/2014/main" id="{D34CFAF1-116D-5B2A-6769-0039F5A61D6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25174" y="4110215"/>
                <a:ext cx="29199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3" name="Inkt 32">
                <a:extLst>
                  <a:ext uri="{FF2B5EF4-FFF2-40B4-BE49-F238E27FC236}">
                    <a16:creationId xmlns:a16="http://schemas.microsoft.com/office/drawing/2014/main" id="{761DA227-357C-BE76-406F-6D4800859735}"/>
                  </a:ext>
                </a:extLst>
              </p14:cNvPr>
              <p14:cNvContentPartPr/>
              <p14:nvPr/>
            </p14:nvContentPartPr>
            <p14:xfrm>
              <a:off x="1597254" y="2794775"/>
              <a:ext cx="2103480" cy="68400"/>
            </p14:xfrm>
          </p:contentPart>
        </mc:Choice>
        <mc:Fallback>
          <p:pic>
            <p:nvPicPr>
              <p:cNvPr id="33" name="Inkt 32">
                <a:extLst>
                  <a:ext uri="{FF2B5EF4-FFF2-40B4-BE49-F238E27FC236}">
                    <a16:creationId xmlns:a16="http://schemas.microsoft.com/office/drawing/2014/main" id="{761DA227-357C-BE76-406F-6D480085973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61614" y="2723135"/>
                <a:ext cx="21751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4" name="Inkt 33">
                <a:extLst>
                  <a:ext uri="{FF2B5EF4-FFF2-40B4-BE49-F238E27FC236}">
                    <a16:creationId xmlns:a16="http://schemas.microsoft.com/office/drawing/2014/main" id="{3D473ECC-B551-124A-0F28-F1AD1C4F6C37}"/>
                  </a:ext>
                </a:extLst>
              </p14:cNvPr>
              <p14:cNvContentPartPr/>
              <p14:nvPr/>
            </p14:nvContentPartPr>
            <p14:xfrm>
              <a:off x="1491774" y="5254655"/>
              <a:ext cx="1447920" cy="46800"/>
            </p14:xfrm>
          </p:contentPart>
        </mc:Choice>
        <mc:Fallback>
          <p:pic>
            <p:nvPicPr>
              <p:cNvPr id="34" name="Inkt 33">
                <a:extLst>
                  <a:ext uri="{FF2B5EF4-FFF2-40B4-BE49-F238E27FC236}">
                    <a16:creationId xmlns:a16="http://schemas.microsoft.com/office/drawing/2014/main" id="{3D473ECC-B551-124A-0F28-F1AD1C4F6C3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56134" y="5182655"/>
                <a:ext cx="15195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5" name="Inkt 34">
                <a:extLst>
                  <a:ext uri="{FF2B5EF4-FFF2-40B4-BE49-F238E27FC236}">
                    <a16:creationId xmlns:a16="http://schemas.microsoft.com/office/drawing/2014/main" id="{35B0EB6D-B552-C56F-53C2-1E1FFA0C30F5}"/>
                  </a:ext>
                </a:extLst>
              </p14:cNvPr>
              <p14:cNvContentPartPr/>
              <p14:nvPr/>
            </p14:nvContentPartPr>
            <p14:xfrm>
              <a:off x="1618134" y="3079175"/>
              <a:ext cx="1139040" cy="52920"/>
            </p14:xfrm>
          </p:contentPart>
        </mc:Choice>
        <mc:Fallback>
          <p:pic>
            <p:nvPicPr>
              <p:cNvPr id="35" name="Inkt 34">
                <a:extLst>
                  <a:ext uri="{FF2B5EF4-FFF2-40B4-BE49-F238E27FC236}">
                    <a16:creationId xmlns:a16="http://schemas.microsoft.com/office/drawing/2014/main" id="{35B0EB6D-B552-C56F-53C2-1E1FFA0C30F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82494" y="3007175"/>
                <a:ext cx="12106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6" name="Inkt 35">
                <a:extLst>
                  <a:ext uri="{FF2B5EF4-FFF2-40B4-BE49-F238E27FC236}">
                    <a16:creationId xmlns:a16="http://schemas.microsoft.com/office/drawing/2014/main" id="{4733BB2E-3A50-5894-1106-7EDC85A4E158}"/>
                  </a:ext>
                </a:extLst>
              </p14:cNvPr>
              <p14:cNvContentPartPr/>
              <p14:nvPr/>
            </p14:nvContentPartPr>
            <p14:xfrm>
              <a:off x="1450014" y="5390735"/>
              <a:ext cx="1226880" cy="22680"/>
            </p14:xfrm>
          </p:contentPart>
        </mc:Choice>
        <mc:Fallback>
          <p:pic>
            <p:nvPicPr>
              <p:cNvPr id="36" name="Inkt 35">
                <a:extLst>
                  <a:ext uri="{FF2B5EF4-FFF2-40B4-BE49-F238E27FC236}">
                    <a16:creationId xmlns:a16="http://schemas.microsoft.com/office/drawing/2014/main" id="{4733BB2E-3A50-5894-1106-7EDC85A4E15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14374" y="5318735"/>
                <a:ext cx="12985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7" name="Inkt 36">
                <a:extLst>
                  <a:ext uri="{FF2B5EF4-FFF2-40B4-BE49-F238E27FC236}">
                    <a16:creationId xmlns:a16="http://schemas.microsoft.com/office/drawing/2014/main" id="{0C739EBB-7321-1715-6689-3AD9BC5F9F7A}"/>
                  </a:ext>
                </a:extLst>
              </p14:cNvPr>
              <p14:cNvContentPartPr/>
              <p14:nvPr/>
            </p14:nvContentPartPr>
            <p14:xfrm>
              <a:off x="1607334" y="3193295"/>
              <a:ext cx="3422880" cy="43920"/>
            </p14:xfrm>
          </p:contentPart>
        </mc:Choice>
        <mc:Fallback>
          <p:pic>
            <p:nvPicPr>
              <p:cNvPr id="37" name="Inkt 36">
                <a:extLst>
                  <a:ext uri="{FF2B5EF4-FFF2-40B4-BE49-F238E27FC236}">
                    <a16:creationId xmlns:a16="http://schemas.microsoft.com/office/drawing/2014/main" id="{0C739EBB-7321-1715-6689-3AD9BC5F9F7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71694" y="3121655"/>
                <a:ext cx="34945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8" name="Inkt 37">
                <a:extLst>
                  <a:ext uri="{FF2B5EF4-FFF2-40B4-BE49-F238E27FC236}">
                    <a16:creationId xmlns:a16="http://schemas.microsoft.com/office/drawing/2014/main" id="{2522974B-E35D-F16E-8EBE-6B3C6683F3A8}"/>
                  </a:ext>
                </a:extLst>
              </p14:cNvPr>
              <p14:cNvContentPartPr/>
              <p14:nvPr/>
            </p14:nvContentPartPr>
            <p14:xfrm>
              <a:off x="1470894" y="4896455"/>
              <a:ext cx="3233160" cy="86040"/>
            </p14:xfrm>
          </p:contentPart>
        </mc:Choice>
        <mc:Fallback>
          <p:pic>
            <p:nvPicPr>
              <p:cNvPr id="38" name="Inkt 37">
                <a:extLst>
                  <a:ext uri="{FF2B5EF4-FFF2-40B4-BE49-F238E27FC236}">
                    <a16:creationId xmlns:a16="http://schemas.microsoft.com/office/drawing/2014/main" id="{2522974B-E35D-F16E-8EBE-6B3C6683F3A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35254" y="4824815"/>
                <a:ext cx="33048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9" name="Inkt 38">
                <a:extLst>
                  <a:ext uri="{FF2B5EF4-FFF2-40B4-BE49-F238E27FC236}">
                    <a16:creationId xmlns:a16="http://schemas.microsoft.com/office/drawing/2014/main" id="{BD0AE343-913A-98FC-438A-C0CB0737751C}"/>
                  </a:ext>
                </a:extLst>
              </p14:cNvPr>
              <p14:cNvContentPartPr/>
              <p14:nvPr/>
            </p14:nvContentPartPr>
            <p14:xfrm>
              <a:off x="1407894" y="5090855"/>
              <a:ext cx="227880" cy="6840"/>
            </p14:xfrm>
          </p:contentPart>
        </mc:Choice>
        <mc:Fallback>
          <p:pic>
            <p:nvPicPr>
              <p:cNvPr id="39" name="Inkt 38">
                <a:extLst>
                  <a:ext uri="{FF2B5EF4-FFF2-40B4-BE49-F238E27FC236}">
                    <a16:creationId xmlns:a16="http://schemas.microsoft.com/office/drawing/2014/main" id="{BD0AE343-913A-98FC-438A-C0CB0737751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71894" y="5018855"/>
                <a:ext cx="299520" cy="15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794138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788276" y="796849"/>
            <a:ext cx="7036375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</a:pPr>
            <a:r>
              <a:rPr lang="nl-NL" sz="3500" b="1" dirty="0">
                <a:solidFill>
                  <a:srgbClr val="FF006E"/>
                </a:solidFill>
                <a:latin typeface="Rockwell" charset="0"/>
                <a:cs typeface="Rockwell" charset="0"/>
              </a:rPr>
              <a:t>Most frequent PTSD </a:t>
            </a:r>
            <a:r>
              <a:rPr lang="nl-NL" sz="3500" b="1" dirty="0" err="1">
                <a:solidFill>
                  <a:srgbClr val="FF006E"/>
                </a:solidFill>
                <a:latin typeface="Rockwell" charset="0"/>
                <a:cs typeface="Rockwell" charset="0"/>
              </a:rPr>
              <a:t>symptoms</a:t>
            </a:r>
            <a:endParaRPr lang="nl-NL" sz="3500" b="1" dirty="0">
              <a:solidFill>
                <a:srgbClr val="FF006E"/>
              </a:solidFill>
              <a:latin typeface="Rockwell" charset="0"/>
              <a:cs typeface="Rockwell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A827DEC-944A-E7CB-4538-09040D648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690" y="3707292"/>
            <a:ext cx="4330923" cy="177174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836B213-8BC8-01EB-E1AE-8D5ED0B26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690" y="1593142"/>
            <a:ext cx="3497708" cy="165169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E836417-4742-AB6F-C2BA-FCB3534BBBF0}"/>
              </a:ext>
            </a:extLst>
          </p:cNvPr>
          <p:cNvSpPr txBox="1"/>
          <p:nvPr/>
        </p:nvSpPr>
        <p:spPr>
          <a:xfrm>
            <a:off x="6869906" y="2099407"/>
            <a:ext cx="10738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6B2676"/>
                </a:solidFill>
              </a:rPr>
              <a:t>adults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719E614-03EB-A93D-46A8-DC575936C7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468" y="4261598"/>
            <a:ext cx="1310754" cy="603556"/>
          </a:xfrm>
          <a:prstGeom prst="rect">
            <a:avLst/>
          </a:prstGeom>
        </p:spPr>
      </p:pic>
      <p:sp>
        <p:nvSpPr>
          <p:cNvPr id="41" name="Ovaal 40">
            <a:extLst>
              <a:ext uri="{FF2B5EF4-FFF2-40B4-BE49-F238E27FC236}">
                <a16:creationId xmlns:a16="http://schemas.microsoft.com/office/drawing/2014/main" id="{3B9EC3BF-65A9-19FE-9572-B1890B6E2C65}"/>
              </a:ext>
            </a:extLst>
          </p:cNvPr>
          <p:cNvSpPr/>
          <p:nvPr/>
        </p:nvSpPr>
        <p:spPr bwMode="auto">
          <a:xfrm>
            <a:off x="1208690" y="2300537"/>
            <a:ext cx="1681655" cy="19041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1BB90954-D7B6-49CA-858B-0EB88D37CB29}"/>
              </a:ext>
            </a:extLst>
          </p:cNvPr>
          <p:cNvSpPr/>
          <p:nvPr/>
        </p:nvSpPr>
        <p:spPr bwMode="auto">
          <a:xfrm>
            <a:off x="1345322" y="4462470"/>
            <a:ext cx="1355837" cy="20221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3" name="Ovaal 42">
            <a:extLst>
              <a:ext uri="{FF2B5EF4-FFF2-40B4-BE49-F238E27FC236}">
                <a16:creationId xmlns:a16="http://schemas.microsoft.com/office/drawing/2014/main" id="{01962AC8-3FEF-939F-CE60-0ED6A42CE712}"/>
              </a:ext>
            </a:extLst>
          </p:cNvPr>
          <p:cNvSpPr/>
          <p:nvPr/>
        </p:nvSpPr>
        <p:spPr bwMode="auto">
          <a:xfrm>
            <a:off x="1345323" y="4800912"/>
            <a:ext cx="1355836" cy="14304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4" name="Ovaal 43">
            <a:extLst>
              <a:ext uri="{FF2B5EF4-FFF2-40B4-BE49-F238E27FC236}">
                <a16:creationId xmlns:a16="http://schemas.microsoft.com/office/drawing/2014/main" id="{E70CC891-4A64-EE3D-04D9-030B70F4C790}"/>
              </a:ext>
            </a:extLst>
          </p:cNvPr>
          <p:cNvSpPr/>
          <p:nvPr/>
        </p:nvSpPr>
        <p:spPr bwMode="auto">
          <a:xfrm>
            <a:off x="1208688" y="2555655"/>
            <a:ext cx="1492471" cy="19041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461B44B3-BA57-9B57-DD1F-1898B3D87223}"/>
              </a:ext>
            </a:extLst>
          </p:cNvPr>
          <p:cNvSpPr/>
          <p:nvPr/>
        </p:nvSpPr>
        <p:spPr bwMode="auto">
          <a:xfrm>
            <a:off x="1208689" y="2826602"/>
            <a:ext cx="998483" cy="14304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6" name="Ovaal 45">
            <a:extLst>
              <a:ext uri="{FF2B5EF4-FFF2-40B4-BE49-F238E27FC236}">
                <a16:creationId xmlns:a16="http://schemas.microsoft.com/office/drawing/2014/main" id="{39928C18-35CC-212D-7A38-348B1D47FA20}"/>
              </a:ext>
            </a:extLst>
          </p:cNvPr>
          <p:cNvSpPr/>
          <p:nvPr/>
        </p:nvSpPr>
        <p:spPr bwMode="auto">
          <a:xfrm>
            <a:off x="1345323" y="4943959"/>
            <a:ext cx="935422" cy="1831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7" name="Ovaal 46">
            <a:extLst>
              <a:ext uri="{FF2B5EF4-FFF2-40B4-BE49-F238E27FC236}">
                <a16:creationId xmlns:a16="http://schemas.microsoft.com/office/drawing/2014/main" id="{5B6A13FE-100B-74C1-4EAD-1ED75663AE4E}"/>
              </a:ext>
            </a:extLst>
          </p:cNvPr>
          <p:cNvSpPr/>
          <p:nvPr/>
        </p:nvSpPr>
        <p:spPr bwMode="auto">
          <a:xfrm>
            <a:off x="1208688" y="2936479"/>
            <a:ext cx="1530373" cy="19041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8" name="Ovaal 47">
            <a:extLst>
              <a:ext uri="{FF2B5EF4-FFF2-40B4-BE49-F238E27FC236}">
                <a16:creationId xmlns:a16="http://schemas.microsoft.com/office/drawing/2014/main" id="{B17E0B72-F4EF-04D0-8CC7-1D3F2F3EA6DD}"/>
              </a:ext>
            </a:extLst>
          </p:cNvPr>
          <p:cNvSpPr/>
          <p:nvPr/>
        </p:nvSpPr>
        <p:spPr bwMode="auto">
          <a:xfrm>
            <a:off x="1345322" y="5062643"/>
            <a:ext cx="1650126" cy="20221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64224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773" y="2075854"/>
            <a:ext cx="8433199" cy="1984973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594899" y="2536237"/>
            <a:ext cx="27219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b="1" dirty="0">
                <a:solidFill>
                  <a:srgbClr val="6B2676"/>
                </a:solidFill>
              </a:rPr>
              <a:t>Effect EMDR in Severe ID  </a:t>
            </a:r>
            <a:endParaRPr lang="nl-NL" b="1" dirty="0"/>
          </a:p>
        </p:txBody>
      </p:sp>
      <p:pic>
        <p:nvPicPr>
          <p:cNvPr id="4" name="Afbeelding 3" descr="Afbeelding met logo&#10;&#10;Automatisch gegenereerde beschrijving">
            <a:extLst>
              <a:ext uri="{FF2B5EF4-FFF2-40B4-BE49-F238E27FC236}">
                <a16:creationId xmlns:a16="http://schemas.microsoft.com/office/drawing/2014/main" id="{9D38A4C8-D749-653E-F571-E7BA3D2DB0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01" y="5805183"/>
            <a:ext cx="925938" cy="91881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0DCBD4B-4CCA-332B-4684-3A8D985B7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963" y="5883989"/>
            <a:ext cx="1855050" cy="60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4595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345" y="3760115"/>
            <a:ext cx="2024223" cy="195639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34" y="3053769"/>
            <a:ext cx="1767467" cy="2662737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3375446" y="578984"/>
            <a:ext cx="2825256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</a:pPr>
            <a:r>
              <a:rPr lang="nl-NL" sz="3500" b="1" dirty="0" err="1">
                <a:solidFill>
                  <a:srgbClr val="FF006E"/>
                </a:solidFill>
                <a:latin typeface="Rockwell" charset="0"/>
                <a:cs typeface="Rockwell" charset="0"/>
              </a:rPr>
              <a:t>Why</a:t>
            </a:r>
            <a:r>
              <a:rPr lang="nl-NL" sz="3500" b="1" dirty="0">
                <a:solidFill>
                  <a:srgbClr val="FF006E"/>
                </a:solidFill>
                <a:latin typeface="Rockwell" charset="0"/>
                <a:cs typeface="Rockwell" charset="0"/>
              </a:rPr>
              <a:t> EMDR</a:t>
            </a: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5A4BF076-6947-EB15-947E-A5D08F08F6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7" y="2538744"/>
            <a:ext cx="3129913" cy="272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601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3375446" y="578984"/>
            <a:ext cx="2825256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</a:pPr>
            <a:r>
              <a:rPr lang="nl-NL" sz="3500" b="1" dirty="0">
                <a:solidFill>
                  <a:srgbClr val="FF006E"/>
                </a:solidFill>
                <a:latin typeface="Rockwell" charset="0"/>
                <a:cs typeface="Rockwell" charset="0"/>
              </a:rPr>
              <a:t>EMDR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2D55DDD-8A19-BFBB-2F17-924E9CCFE5BD}"/>
              </a:ext>
            </a:extLst>
          </p:cNvPr>
          <p:cNvSpPr txBox="1"/>
          <p:nvPr/>
        </p:nvSpPr>
        <p:spPr>
          <a:xfrm>
            <a:off x="1975024" y="2420035"/>
            <a:ext cx="5626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https://www.youtube.com/watch?v=hKrfH43srg8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9900917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3"/>
          <p:cNvSpPr txBox="1">
            <a:spLocks noChangeArrowheads="1"/>
          </p:cNvSpPr>
          <p:nvPr/>
        </p:nvSpPr>
        <p:spPr bwMode="auto">
          <a:xfrm>
            <a:off x="402265" y="756793"/>
            <a:ext cx="83550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nl-NL" sz="3500" b="1" dirty="0">
                <a:solidFill>
                  <a:srgbClr val="FF006E"/>
                </a:solidFill>
                <a:latin typeface="Rockwell" charset="0"/>
                <a:cs typeface="Rockwell" charset="0"/>
              </a:rPr>
              <a:t>EMDR story telling </a:t>
            </a:r>
            <a:r>
              <a:rPr lang="nl-NL" sz="3500" b="1" dirty="0" err="1">
                <a:solidFill>
                  <a:srgbClr val="FF006E"/>
                </a:solidFill>
                <a:latin typeface="Rockwell" charset="0"/>
                <a:cs typeface="Rockwell" charset="0"/>
              </a:rPr>
              <a:t>method</a:t>
            </a:r>
            <a:endParaRPr lang="nl-NL" sz="3500" b="1" dirty="0">
              <a:solidFill>
                <a:srgbClr val="FF006E"/>
              </a:solidFill>
              <a:latin typeface="Rockwell" charset="0"/>
              <a:cs typeface="Rockwell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574158" y="166484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6B2676"/>
                </a:solidFill>
              </a:rPr>
              <a:t>≤ 4Y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6B267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6B2676"/>
                </a:solidFill>
              </a:rPr>
              <a:t>Reading story </a:t>
            </a:r>
            <a:r>
              <a:rPr lang="nl-NL" dirty="0" err="1">
                <a:solidFill>
                  <a:srgbClr val="6B2676"/>
                </a:solidFill>
              </a:rPr>
              <a:t>traumatic</a:t>
            </a:r>
            <a:r>
              <a:rPr lang="nl-NL" dirty="0">
                <a:solidFill>
                  <a:srgbClr val="6B2676"/>
                </a:solidFill>
              </a:rPr>
              <a:t>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6B267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rgbClr val="6B2676"/>
                </a:solidFill>
              </a:rPr>
              <a:t>Client's</a:t>
            </a:r>
            <a:r>
              <a:rPr lang="nl-NL" dirty="0">
                <a:solidFill>
                  <a:srgbClr val="6B2676"/>
                </a:solidFill>
              </a:rPr>
              <a:t> </a:t>
            </a:r>
            <a:r>
              <a:rPr lang="nl-NL" dirty="0" err="1">
                <a:solidFill>
                  <a:srgbClr val="6B2676"/>
                </a:solidFill>
              </a:rPr>
              <a:t>perspective</a:t>
            </a:r>
            <a:endParaRPr lang="nl-NL" dirty="0">
              <a:solidFill>
                <a:srgbClr val="6B267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6B267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rgbClr val="6B2676"/>
                </a:solidFill>
              </a:rPr>
              <a:t>Caregivers</a:t>
            </a:r>
            <a:r>
              <a:rPr lang="nl-NL" dirty="0">
                <a:solidFill>
                  <a:srgbClr val="6B2676"/>
                </a:solidFill>
              </a:rPr>
              <a:t> </a:t>
            </a:r>
            <a:r>
              <a:rPr lang="nl-NL" dirty="0" err="1">
                <a:solidFill>
                  <a:srgbClr val="6B2676"/>
                </a:solidFill>
              </a:rPr>
              <a:t>reads</a:t>
            </a:r>
            <a:r>
              <a:rPr lang="nl-NL" dirty="0">
                <a:solidFill>
                  <a:srgbClr val="6B2676"/>
                </a:solidFill>
              </a:rPr>
              <a:t> </a:t>
            </a:r>
            <a:r>
              <a:rPr lang="nl-NL" dirty="0" err="1">
                <a:solidFill>
                  <a:srgbClr val="6B2676"/>
                </a:solidFill>
              </a:rPr>
              <a:t>the</a:t>
            </a:r>
            <a:r>
              <a:rPr lang="nl-NL" dirty="0">
                <a:solidFill>
                  <a:srgbClr val="6B2676"/>
                </a:solidFill>
              </a:rPr>
              <a:t> story &amp; client </a:t>
            </a:r>
            <a:r>
              <a:rPr lang="nl-NL" dirty="0" err="1">
                <a:solidFill>
                  <a:srgbClr val="6B2676"/>
                </a:solidFill>
              </a:rPr>
              <a:t>gets</a:t>
            </a:r>
            <a:r>
              <a:rPr lang="nl-NL" dirty="0">
                <a:solidFill>
                  <a:srgbClr val="6B2676"/>
                </a:solidFill>
              </a:rPr>
              <a:t> </a:t>
            </a:r>
            <a:r>
              <a:rPr lang="nl-NL" dirty="0" err="1">
                <a:solidFill>
                  <a:srgbClr val="6B2676"/>
                </a:solidFill>
              </a:rPr>
              <a:t>distracting</a:t>
            </a:r>
            <a:r>
              <a:rPr lang="nl-NL" dirty="0">
                <a:solidFill>
                  <a:srgbClr val="6B2676"/>
                </a:solidFill>
              </a:rPr>
              <a:t> </a:t>
            </a:r>
            <a:r>
              <a:rPr lang="nl-NL" dirty="0" err="1">
                <a:solidFill>
                  <a:srgbClr val="6B2676"/>
                </a:solidFill>
              </a:rPr>
              <a:t>task</a:t>
            </a:r>
            <a:endParaRPr lang="nl-NL" dirty="0">
              <a:solidFill>
                <a:srgbClr val="6B267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6B267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rgbClr val="6B2676"/>
                </a:solidFill>
              </a:rPr>
              <a:t>Reactions</a:t>
            </a:r>
            <a:r>
              <a:rPr lang="nl-NL" dirty="0">
                <a:solidFill>
                  <a:srgbClr val="6B2676"/>
                </a:solidFill>
              </a:rPr>
              <a:t> </a:t>
            </a:r>
            <a:r>
              <a:rPr lang="nl-NL" dirty="0" err="1">
                <a:solidFill>
                  <a:srgbClr val="6B2676"/>
                </a:solidFill>
              </a:rPr>
              <a:t>and</a:t>
            </a:r>
            <a:r>
              <a:rPr lang="nl-NL" dirty="0">
                <a:solidFill>
                  <a:srgbClr val="6B2676"/>
                </a:solidFill>
              </a:rPr>
              <a:t> </a:t>
            </a:r>
            <a:r>
              <a:rPr lang="nl-NL" dirty="0" err="1">
                <a:solidFill>
                  <a:srgbClr val="6B2676"/>
                </a:solidFill>
              </a:rPr>
              <a:t>associations</a:t>
            </a:r>
            <a:r>
              <a:rPr lang="nl-NL" dirty="0">
                <a:solidFill>
                  <a:srgbClr val="6B2676"/>
                </a:solidFill>
              </a:rPr>
              <a:t> client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B15FD561-2AF9-1E37-48BC-915AA9D9E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51" y="2561236"/>
            <a:ext cx="3129913" cy="272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6858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884189" y="2291559"/>
            <a:ext cx="4470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6B2676"/>
                </a:solidFill>
              </a:rPr>
              <a:t>multiple baseline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6B267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6B2676"/>
                </a:solidFill>
              </a:rPr>
              <a:t>3  </a:t>
            </a:r>
            <a:r>
              <a:rPr lang="nl-NL" dirty="0" err="1">
                <a:solidFill>
                  <a:srgbClr val="6B2676"/>
                </a:solidFill>
              </a:rPr>
              <a:t>adults</a:t>
            </a:r>
            <a:r>
              <a:rPr lang="nl-NL" dirty="0">
                <a:solidFill>
                  <a:srgbClr val="6B2676"/>
                </a:solidFill>
              </a:rPr>
              <a:t> </a:t>
            </a:r>
            <a:r>
              <a:rPr lang="nl-NL" dirty="0" err="1">
                <a:solidFill>
                  <a:srgbClr val="6B2676"/>
                </a:solidFill>
              </a:rPr>
              <a:t>with</a:t>
            </a:r>
            <a:r>
              <a:rPr lang="nl-NL" dirty="0">
                <a:solidFill>
                  <a:srgbClr val="6B2676"/>
                </a:solidFill>
              </a:rPr>
              <a:t> SID </a:t>
            </a:r>
            <a:r>
              <a:rPr lang="nl-NL" dirty="0" err="1">
                <a:solidFill>
                  <a:srgbClr val="6B2676"/>
                </a:solidFill>
              </a:rPr>
              <a:t>and</a:t>
            </a:r>
            <a:r>
              <a:rPr lang="nl-NL" dirty="0">
                <a:solidFill>
                  <a:srgbClr val="6B2676"/>
                </a:solidFill>
              </a:rPr>
              <a:t> PTSD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6B267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6B2676"/>
                </a:solidFill>
              </a:rPr>
              <a:t>PTSD </a:t>
            </a:r>
            <a:r>
              <a:rPr lang="nl-NL" dirty="0" err="1">
                <a:solidFill>
                  <a:srgbClr val="6B2676"/>
                </a:solidFill>
              </a:rPr>
              <a:t>symptoms</a:t>
            </a:r>
            <a:r>
              <a:rPr lang="nl-NL" dirty="0">
                <a:solidFill>
                  <a:srgbClr val="6B2676"/>
                </a:solidFill>
              </a:rPr>
              <a:t>, </a:t>
            </a:r>
            <a:r>
              <a:rPr lang="nl-NL" dirty="0" err="1">
                <a:solidFill>
                  <a:srgbClr val="6B2676"/>
                </a:solidFill>
              </a:rPr>
              <a:t>dysfunctional</a:t>
            </a:r>
            <a:r>
              <a:rPr lang="nl-NL" dirty="0">
                <a:solidFill>
                  <a:srgbClr val="6B2676"/>
                </a:solidFill>
              </a:rPr>
              <a:t> </a:t>
            </a:r>
            <a:r>
              <a:rPr lang="nl-NL" dirty="0" err="1">
                <a:solidFill>
                  <a:srgbClr val="6B2676"/>
                </a:solidFill>
              </a:rPr>
              <a:t>behaviors</a:t>
            </a:r>
            <a:r>
              <a:rPr lang="nl-NL" dirty="0">
                <a:solidFill>
                  <a:srgbClr val="6B2676"/>
                </a:solidFill>
              </a:rPr>
              <a:t> &amp; </a:t>
            </a:r>
            <a:r>
              <a:rPr lang="nl-NL" dirty="0" err="1">
                <a:solidFill>
                  <a:srgbClr val="6B2676"/>
                </a:solidFill>
              </a:rPr>
              <a:t>CB’s</a:t>
            </a:r>
            <a:endParaRPr lang="nl-NL" sz="1400" dirty="0">
              <a:solidFill>
                <a:srgbClr val="6B2676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701748" y="445974"/>
            <a:ext cx="7591647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</a:pPr>
            <a:r>
              <a:rPr lang="nl-NL" sz="3500" b="1" dirty="0">
                <a:solidFill>
                  <a:srgbClr val="FF006E"/>
                </a:solidFill>
                <a:latin typeface="Rockwell" charset="0"/>
                <a:cs typeface="Rockwell" charset="0"/>
              </a:rPr>
              <a:t>Pilot effect EMDR in SID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17" y="1138136"/>
            <a:ext cx="1949819" cy="45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5488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3"/>
          <p:cNvSpPr txBox="1">
            <a:spLocks noChangeArrowheads="1"/>
          </p:cNvSpPr>
          <p:nvPr/>
        </p:nvSpPr>
        <p:spPr bwMode="auto">
          <a:xfrm>
            <a:off x="381000" y="416551"/>
            <a:ext cx="83550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nl-NL" sz="3500" b="1" dirty="0">
                <a:solidFill>
                  <a:srgbClr val="FF006E"/>
                </a:solidFill>
                <a:latin typeface="Rockwell" charset="0"/>
                <a:cs typeface="Rockwell" charset="0"/>
              </a:rPr>
              <a:t>Post-</a:t>
            </a:r>
            <a:r>
              <a:rPr lang="nl-NL" sz="3500" b="1" dirty="0" err="1">
                <a:solidFill>
                  <a:srgbClr val="FF006E"/>
                </a:solidFill>
                <a:latin typeface="Rockwell" charset="0"/>
                <a:cs typeface="Rockwell" charset="0"/>
              </a:rPr>
              <a:t>Traumatic</a:t>
            </a:r>
            <a:r>
              <a:rPr lang="nl-NL" sz="3500" b="1" dirty="0">
                <a:solidFill>
                  <a:srgbClr val="FF006E"/>
                </a:solidFill>
                <a:latin typeface="Rockwell" charset="0"/>
                <a:cs typeface="Rockwell" charset="0"/>
              </a:rPr>
              <a:t> </a:t>
            </a:r>
          </a:p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nl-NL" sz="3500" b="1" dirty="0">
                <a:solidFill>
                  <a:srgbClr val="FF006E"/>
                </a:solidFill>
                <a:latin typeface="Rockwell" charset="0"/>
                <a:cs typeface="Rockwell" charset="0"/>
              </a:rPr>
              <a:t>Stress Disorder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6866585" y="1810114"/>
            <a:ext cx="1174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dirty="0">
                <a:solidFill>
                  <a:srgbClr val="6B2676"/>
                </a:solidFill>
              </a:rPr>
              <a:t>5-10% PTSD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590" y="1590888"/>
            <a:ext cx="4347287" cy="412901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3" y="3859157"/>
            <a:ext cx="3115326" cy="187773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26" y="4133497"/>
            <a:ext cx="3779848" cy="245080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582479" y="2876646"/>
            <a:ext cx="1309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dirty="0">
                <a:solidFill>
                  <a:srgbClr val="6B2676"/>
                </a:solidFill>
              </a:rPr>
              <a:t>52%-81%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35" y="2856004"/>
            <a:ext cx="3137094" cy="122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93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3"/>
          <p:cNvSpPr txBox="1">
            <a:spLocks noChangeArrowheads="1"/>
          </p:cNvSpPr>
          <p:nvPr/>
        </p:nvSpPr>
        <p:spPr bwMode="auto">
          <a:xfrm>
            <a:off x="394493" y="780774"/>
            <a:ext cx="83550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nl-NL" sz="3500" b="1" dirty="0">
                <a:solidFill>
                  <a:srgbClr val="FF006E"/>
                </a:solidFill>
                <a:latin typeface="Rockwell" charset="0"/>
                <a:cs typeface="Rockwell" charset="0"/>
              </a:rPr>
              <a:t>Video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94" y="1688824"/>
            <a:ext cx="3519131" cy="296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9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81000" y="416551"/>
            <a:ext cx="83550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nl-NL" sz="3500" b="1" dirty="0" err="1">
                <a:solidFill>
                  <a:srgbClr val="FF006E"/>
                </a:solidFill>
                <a:latin typeface="Rockwell" charset="0"/>
                <a:cs typeface="Rockwell" charset="0"/>
              </a:rPr>
              <a:t>recommendations</a:t>
            </a:r>
            <a:r>
              <a:rPr lang="nl-NL" sz="3500" b="1" dirty="0">
                <a:solidFill>
                  <a:srgbClr val="FF006E"/>
                </a:solidFill>
                <a:latin typeface="Rockwell" charset="0"/>
                <a:cs typeface="Rockwell" charset="0"/>
              </a:rPr>
              <a:t> </a:t>
            </a:r>
            <a:r>
              <a:rPr lang="nl-NL" sz="3500" b="1" dirty="0" err="1">
                <a:solidFill>
                  <a:srgbClr val="FF006E"/>
                </a:solidFill>
                <a:latin typeface="Rockwell" charset="0"/>
                <a:cs typeface="Rockwell" charset="0"/>
              </a:rPr>
              <a:t>recognizing</a:t>
            </a:r>
            <a:r>
              <a:rPr lang="nl-NL" sz="3500" b="1" dirty="0">
                <a:solidFill>
                  <a:srgbClr val="FF006E"/>
                </a:solidFill>
                <a:latin typeface="Rockwell" charset="0"/>
                <a:cs typeface="Rockwell" charset="0"/>
              </a:rPr>
              <a:t> PTSD</a:t>
            </a:r>
          </a:p>
        </p:txBody>
      </p:sp>
      <p:sp>
        <p:nvSpPr>
          <p:cNvPr id="4" name="Rechthoek 3"/>
          <p:cNvSpPr/>
          <p:nvPr/>
        </p:nvSpPr>
        <p:spPr>
          <a:xfrm>
            <a:off x="863178" y="1457060"/>
            <a:ext cx="55778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nl-NL" sz="2000" b="1" dirty="0">
                <a:solidFill>
                  <a:srgbClr val="6B2676"/>
                </a:solidFill>
              </a:rPr>
              <a:t>“If we do not look for it, we do not see it” </a:t>
            </a:r>
          </a:p>
          <a:p>
            <a:pPr lvl="0"/>
            <a:r>
              <a:rPr lang="en-US" altLang="nl-NL" sz="2000" b="1" dirty="0">
                <a:solidFill>
                  <a:srgbClr val="6B2676"/>
                </a:solidFill>
              </a:rPr>
              <a:t>(</a:t>
            </a:r>
            <a:r>
              <a:rPr lang="en-US" altLang="nl-NL" sz="2000" b="1" dirty="0" err="1">
                <a:solidFill>
                  <a:srgbClr val="6B2676"/>
                </a:solidFill>
              </a:rPr>
              <a:t>Kildahl</a:t>
            </a:r>
            <a:r>
              <a:rPr lang="en-US" altLang="nl-NL" sz="2000" b="1" dirty="0">
                <a:solidFill>
                  <a:srgbClr val="6B2676"/>
                </a:solidFill>
              </a:rPr>
              <a:t>, </a:t>
            </a:r>
            <a:r>
              <a:rPr lang="en-US" altLang="nl-NL" sz="2000" b="1" dirty="0" err="1">
                <a:solidFill>
                  <a:srgbClr val="6B2676"/>
                </a:solidFill>
              </a:rPr>
              <a:t>Helverschou</a:t>
            </a:r>
            <a:r>
              <a:rPr lang="en-US" altLang="nl-NL" sz="2000" b="1" dirty="0">
                <a:solidFill>
                  <a:srgbClr val="6B2676"/>
                </a:solidFill>
              </a:rPr>
              <a:t>, Bakken &amp; </a:t>
            </a:r>
            <a:r>
              <a:rPr lang="en-US" altLang="nl-NL" sz="2000" b="1" dirty="0" err="1">
                <a:solidFill>
                  <a:srgbClr val="6B2676"/>
                </a:solidFill>
              </a:rPr>
              <a:t>Oddli</a:t>
            </a:r>
            <a:r>
              <a:rPr lang="en-US" altLang="nl-NL" sz="2000" b="1" dirty="0">
                <a:solidFill>
                  <a:srgbClr val="6B2676"/>
                </a:solidFill>
              </a:rPr>
              <a:t>, 2020)</a:t>
            </a:r>
            <a:endParaRPr lang="nl-NL" altLang="nl-NL" sz="2000" b="1" dirty="0">
              <a:solidFill>
                <a:srgbClr val="6B2676"/>
              </a:solidFill>
            </a:endParaRPr>
          </a:p>
          <a:p>
            <a:pPr lvl="0"/>
            <a:endParaRPr lang="nl-NL" altLang="nl-NL" sz="2000" b="1" dirty="0">
              <a:solidFill>
                <a:srgbClr val="6B2676"/>
              </a:solidFill>
            </a:endParaRPr>
          </a:p>
          <a:p>
            <a:pPr lvl="0"/>
            <a:r>
              <a:rPr lang="nl-NL" altLang="nl-NL" sz="2000" b="1" dirty="0" err="1">
                <a:solidFill>
                  <a:srgbClr val="6B2676"/>
                </a:solidFill>
              </a:rPr>
              <a:t>Asess</a:t>
            </a:r>
            <a:r>
              <a:rPr lang="nl-NL" altLang="nl-NL" sz="2000" b="1" dirty="0">
                <a:solidFill>
                  <a:srgbClr val="6B2676"/>
                </a:solidFill>
              </a:rPr>
              <a:t> trauma </a:t>
            </a:r>
            <a:r>
              <a:rPr lang="nl-NL" altLang="nl-NL" sz="2000" b="1" dirty="0" err="1">
                <a:solidFill>
                  <a:srgbClr val="6B2676"/>
                </a:solidFill>
              </a:rPr>
              <a:t>history</a:t>
            </a:r>
            <a:r>
              <a:rPr lang="nl-NL" altLang="nl-NL" sz="2000" b="1" dirty="0">
                <a:solidFill>
                  <a:srgbClr val="6B2676"/>
                </a:solidFill>
              </a:rPr>
              <a:t> (</a:t>
            </a:r>
            <a:r>
              <a:rPr lang="nl-NL" altLang="nl-NL" sz="2000" b="1" dirty="0" err="1">
                <a:solidFill>
                  <a:srgbClr val="6B2676"/>
                </a:solidFill>
              </a:rPr>
              <a:t>Rowsell</a:t>
            </a:r>
            <a:r>
              <a:rPr lang="nl-NL" altLang="nl-NL" sz="2000" b="1" dirty="0">
                <a:solidFill>
                  <a:srgbClr val="6B2676"/>
                </a:solidFill>
              </a:rPr>
              <a:t> et al., 2013)</a:t>
            </a:r>
          </a:p>
          <a:p>
            <a:pPr lvl="0"/>
            <a:endParaRPr lang="nl-NL" altLang="nl-NL" sz="2000" b="1" dirty="0">
              <a:solidFill>
                <a:srgbClr val="6B2676"/>
              </a:solidFill>
            </a:endParaRPr>
          </a:p>
          <a:p>
            <a:pPr lvl="0"/>
            <a:r>
              <a:rPr lang="nl-NL" altLang="nl-NL" sz="2000" b="1" dirty="0" err="1">
                <a:solidFill>
                  <a:srgbClr val="6B2676"/>
                </a:solidFill>
              </a:rPr>
              <a:t>Use</a:t>
            </a:r>
            <a:r>
              <a:rPr lang="nl-NL" altLang="nl-NL" sz="2000" b="1" dirty="0">
                <a:solidFill>
                  <a:srgbClr val="6B2676"/>
                </a:solidFill>
              </a:rPr>
              <a:t> a </a:t>
            </a:r>
            <a:r>
              <a:rPr lang="nl-NL" altLang="nl-NL" sz="2000" b="1" dirty="0" err="1">
                <a:solidFill>
                  <a:srgbClr val="6B2676"/>
                </a:solidFill>
              </a:rPr>
              <a:t>relative</a:t>
            </a:r>
            <a:r>
              <a:rPr lang="nl-NL" altLang="nl-NL" sz="2000" b="1" dirty="0">
                <a:solidFill>
                  <a:srgbClr val="6B2676"/>
                </a:solidFill>
              </a:rPr>
              <a:t> </a:t>
            </a:r>
            <a:r>
              <a:rPr lang="nl-NL" altLang="nl-NL" sz="2000" b="1" dirty="0" err="1">
                <a:solidFill>
                  <a:srgbClr val="6B2676"/>
                </a:solidFill>
              </a:rPr>
              <a:t>and</a:t>
            </a:r>
            <a:r>
              <a:rPr lang="nl-NL" altLang="nl-NL" sz="2000" b="1" dirty="0">
                <a:solidFill>
                  <a:srgbClr val="6B2676"/>
                </a:solidFill>
              </a:rPr>
              <a:t> a professional </a:t>
            </a:r>
            <a:r>
              <a:rPr lang="nl-NL" altLang="nl-NL" sz="2000" b="1" dirty="0" err="1">
                <a:solidFill>
                  <a:srgbClr val="6B2676"/>
                </a:solidFill>
              </a:rPr>
              <a:t>caregiver</a:t>
            </a:r>
            <a:r>
              <a:rPr lang="nl-NL" altLang="nl-NL" sz="2000" b="1" dirty="0">
                <a:solidFill>
                  <a:srgbClr val="6B2676"/>
                </a:solidFill>
              </a:rPr>
              <a:t> as informant</a:t>
            </a:r>
            <a:endParaRPr lang="nl-NL" altLang="nl-NL" sz="1600" dirty="0">
              <a:solidFill>
                <a:srgbClr val="6B2676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B95405B-843F-E65A-3182-A23D57424F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484" y="2734333"/>
            <a:ext cx="2942529" cy="321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7014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81000" y="416551"/>
            <a:ext cx="83550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nl-NL" sz="3500" b="1" dirty="0" err="1">
                <a:solidFill>
                  <a:srgbClr val="FF006E"/>
                </a:solidFill>
                <a:latin typeface="Rockwell" charset="0"/>
                <a:cs typeface="Rockwell" charset="0"/>
              </a:rPr>
              <a:t>Recommendations</a:t>
            </a:r>
            <a:r>
              <a:rPr lang="nl-NL" sz="3500" b="1" dirty="0">
                <a:solidFill>
                  <a:srgbClr val="FF006E"/>
                </a:solidFill>
                <a:latin typeface="Rockwell" charset="0"/>
                <a:cs typeface="Rockwell" charset="0"/>
              </a:rPr>
              <a:t> treatment PTSD</a:t>
            </a:r>
          </a:p>
        </p:txBody>
      </p:sp>
      <p:sp>
        <p:nvSpPr>
          <p:cNvPr id="4" name="Rechthoek 3"/>
          <p:cNvSpPr/>
          <p:nvPr/>
        </p:nvSpPr>
        <p:spPr>
          <a:xfrm>
            <a:off x="920116" y="1899686"/>
            <a:ext cx="5180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altLang="nl-NL" sz="2000" b="1" dirty="0">
                <a:solidFill>
                  <a:srgbClr val="6B2676"/>
                </a:solidFill>
              </a:rPr>
              <a:t>Treatment is </a:t>
            </a:r>
            <a:r>
              <a:rPr lang="nl-NL" altLang="nl-NL" sz="2000" b="1" dirty="0" err="1">
                <a:solidFill>
                  <a:srgbClr val="6B2676"/>
                </a:solidFill>
              </a:rPr>
              <a:t>possible</a:t>
            </a:r>
            <a:r>
              <a:rPr lang="nl-NL" altLang="nl-NL" sz="2000" b="1" dirty="0">
                <a:solidFill>
                  <a:srgbClr val="6B2676"/>
                </a:solidFill>
              </a:rPr>
              <a:t> (EMDR)</a:t>
            </a:r>
          </a:p>
          <a:p>
            <a:pPr lvl="0"/>
            <a:endParaRPr lang="nl-NL" altLang="nl-NL" sz="2000" b="1" dirty="0">
              <a:solidFill>
                <a:srgbClr val="6B2676"/>
              </a:solidFill>
            </a:endParaRPr>
          </a:p>
          <a:p>
            <a:pPr lvl="0"/>
            <a:r>
              <a:rPr lang="nl-NL" altLang="nl-NL" sz="2000" b="1" dirty="0" err="1">
                <a:solidFill>
                  <a:srgbClr val="6B2676"/>
                </a:solidFill>
              </a:rPr>
              <a:t>Working</a:t>
            </a:r>
            <a:r>
              <a:rPr lang="nl-NL" altLang="nl-NL" sz="2000" b="1" dirty="0">
                <a:solidFill>
                  <a:srgbClr val="6B2676"/>
                </a:solidFill>
              </a:rPr>
              <a:t> </a:t>
            </a:r>
            <a:r>
              <a:rPr lang="nl-NL" altLang="nl-NL" sz="2000" b="1" dirty="0" err="1">
                <a:solidFill>
                  <a:srgbClr val="6B2676"/>
                </a:solidFill>
              </a:rPr>
              <a:t>together</a:t>
            </a:r>
            <a:r>
              <a:rPr lang="nl-NL" altLang="nl-NL" sz="2000" b="1" dirty="0">
                <a:solidFill>
                  <a:srgbClr val="6B2676"/>
                </a:solidFill>
              </a:rPr>
              <a:t> </a:t>
            </a:r>
            <a:r>
              <a:rPr lang="nl-NL" altLang="nl-NL" sz="2000" b="1" dirty="0" err="1">
                <a:solidFill>
                  <a:srgbClr val="6B2676"/>
                </a:solidFill>
              </a:rPr>
              <a:t>with</a:t>
            </a:r>
            <a:r>
              <a:rPr lang="nl-NL" altLang="nl-NL" sz="2000" b="1" dirty="0">
                <a:solidFill>
                  <a:srgbClr val="6B2676"/>
                </a:solidFill>
              </a:rPr>
              <a:t> system client</a:t>
            </a:r>
          </a:p>
          <a:p>
            <a:pPr lvl="0"/>
            <a:endParaRPr lang="nl-NL" altLang="nl-NL" sz="2000" b="1" dirty="0">
              <a:solidFill>
                <a:srgbClr val="6B2676"/>
              </a:solidFill>
            </a:endParaRPr>
          </a:p>
          <a:p>
            <a:pPr lvl="0"/>
            <a:r>
              <a:rPr lang="nl-NL" altLang="nl-NL" sz="2000" b="1" dirty="0">
                <a:solidFill>
                  <a:srgbClr val="6B2676"/>
                </a:solidFill>
              </a:rPr>
              <a:t>Have courage ↔ </a:t>
            </a:r>
            <a:r>
              <a:rPr lang="nl-NL" altLang="nl-NL" sz="2000" b="1" dirty="0" err="1">
                <a:solidFill>
                  <a:srgbClr val="6B2676"/>
                </a:solidFill>
              </a:rPr>
              <a:t>avoidance</a:t>
            </a:r>
            <a:endParaRPr lang="nl-NL" altLang="nl-NL" sz="2000" b="1" dirty="0">
              <a:solidFill>
                <a:srgbClr val="6B2676"/>
              </a:solidFill>
            </a:endParaRPr>
          </a:p>
          <a:p>
            <a:pPr lvl="0"/>
            <a:endParaRPr lang="nl-NL" altLang="nl-NL" sz="2000" b="1" dirty="0">
              <a:solidFill>
                <a:srgbClr val="6B2676"/>
              </a:solidFill>
            </a:endParaRPr>
          </a:p>
          <a:p>
            <a:pPr marL="285750" lvl="0" indent="-285750">
              <a:buFontTx/>
              <a:buChar char="-"/>
            </a:pPr>
            <a:endParaRPr lang="nl-NL" altLang="nl-NL" sz="1600" dirty="0">
              <a:solidFill>
                <a:srgbClr val="6B267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altLang="nl-NL" sz="1600" dirty="0">
              <a:solidFill>
                <a:srgbClr val="6B267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altLang="nl-NL" sz="1600" dirty="0">
              <a:solidFill>
                <a:srgbClr val="6B2676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484" y="2734333"/>
            <a:ext cx="2942529" cy="321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057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5022"/>
            <a:ext cx="9144000" cy="316382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812852" y="397448"/>
            <a:ext cx="5688418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</a:pPr>
            <a:r>
              <a:rPr lang="nl-NL" sz="3500" b="1" dirty="0" err="1">
                <a:solidFill>
                  <a:srgbClr val="FF006E"/>
                </a:solidFill>
                <a:latin typeface="Rockwell" charset="0"/>
                <a:cs typeface="Rockwell" charset="0"/>
              </a:rPr>
              <a:t>Thank</a:t>
            </a:r>
            <a:r>
              <a:rPr lang="nl-NL" sz="3500" b="1" dirty="0">
                <a:solidFill>
                  <a:srgbClr val="FF006E"/>
                </a:solidFill>
                <a:latin typeface="Rockwell" charset="0"/>
                <a:cs typeface="Rockwell" charset="0"/>
              </a:rPr>
              <a:t> </a:t>
            </a:r>
            <a:r>
              <a:rPr lang="nl-NL" sz="3500" b="1" dirty="0" err="1">
                <a:solidFill>
                  <a:srgbClr val="FF006E"/>
                </a:solidFill>
                <a:latin typeface="Rockwell" charset="0"/>
                <a:cs typeface="Rockwell" charset="0"/>
              </a:rPr>
              <a:t>you</a:t>
            </a:r>
            <a:r>
              <a:rPr lang="nl-NL" sz="3500" b="1" dirty="0">
                <a:solidFill>
                  <a:srgbClr val="FF006E"/>
                </a:solidFill>
                <a:latin typeface="Rockwell" charset="0"/>
                <a:cs typeface="Rockwel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6529513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3"/>
          <p:cNvSpPr txBox="1">
            <a:spLocks noChangeArrowheads="1"/>
          </p:cNvSpPr>
          <p:nvPr/>
        </p:nvSpPr>
        <p:spPr bwMode="auto">
          <a:xfrm>
            <a:off x="381000" y="416551"/>
            <a:ext cx="83550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nl-NL" sz="3500" b="1" dirty="0">
                <a:solidFill>
                  <a:srgbClr val="FF006E"/>
                </a:solidFill>
                <a:latin typeface="Rockwell" charset="0"/>
                <a:cs typeface="Rockwell" charset="0"/>
              </a:rPr>
              <a:t>Post-</a:t>
            </a:r>
            <a:r>
              <a:rPr lang="nl-NL" sz="3500" b="1" dirty="0" err="1">
                <a:solidFill>
                  <a:srgbClr val="FF006E"/>
                </a:solidFill>
                <a:latin typeface="Rockwell" charset="0"/>
                <a:cs typeface="Rockwell" charset="0"/>
              </a:rPr>
              <a:t>Traumatic</a:t>
            </a:r>
            <a:r>
              <a:rPr lang="nl-NL" sz="3500" b="1" dirty="0">
                <a:solidFill>
                  <a:srgbClr val="FF006E"/>
                </a:solidFill>
                <a:latin typeface="Rockwell" charset="0"/>
                <a:cs typeface="Rockwell" charset="0"/>
              </a:rPr>
              <a:t> </a:t>
            </a:r>
          </a:p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nl-NL" sz="3500" b="1" dirty="0">
                <a:solidFill>
                  <a:srgbClr val="FF006E"/>
                </a:solidFill>
                <a:latin typeface="Rockwell" charset="0"/>
                <a:cs typeface="Rockwell" charset="0"/>
              </a:rPr>
              <a:t>Stress Disorder (PTSD)</a:t>
            </a:r>
          </a:p>
        </p:txBody>
      </p:sp>
      <p:pic>
        <p:nvPicPr>
          <p:cNvPr id="9" name="Afbeelding 8" descr="Afbeelding met tekening, illustratie, Kinderkunst, schets&#10;&#10;Automatisch gegenereerde beschrijving">
            <a:extLst>
              <a:ext uri="{FF2B5EF4-FFF2-40B4-BE49-F238E27FC236}">
                <a16:creationId xmlns:a16="http://schemas.microsoft.com/office/drawing/2014/main" id="{B5B37843-075D-1603-5865-B10570347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594100"/>
            <a:ext cx="2815172" cy="2163774"/>
          </a:xfrm>
          <a:prstGeom prst="rect">
            <a:avLst/>
          </a:prstGeom>
        </p:spPr>
      </p:pic>
      <p:pic>
        <p:nvPicPr>
          <p:cNvPr id="11" name="Afbeelding 10" descr="Afbeelding met clipart, tekenfilm, tekening, illustratie&#10;&#10;Automatisch gegenereerde beschrijving">
            <a:extLst>
              <a:ext uri="{FF2B5EF4-FFF2-40B4-BE49-F238E27FC236}">
                <a16:creationId xmlns:a16="http://schemas.microsoft.com/office/drawing/2014/main" id="{0972C977-8790-D1F2-9208-AB45864D3D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27" y="2070100"/>
            <a:ext cx="3394748" cy="3662374"/>
          </a:xfrm>
          <a:prstGeom prst="rect">
            <a:avLst/>
          </a:prstGeom>
        </p:spPr>
      </p:pic>
      <p:pic>
        <p:nvPicPr>
          <p:cNvPr id="19" name="Afbeelding 18" descr="Afbeelding met hart, Valentijnsdag&#10;&#10;Automatisch gegenereerde beschrijving">
            <a:extLst>
              <a:ext uri="{FF2B5EF4-FFF2-40B4-BE49-F238E27FC236}">
                <a16:creationId xmlns:a16="http://schemas.microsoft.com/office/drawing/2014/main" id="{AB3FF731-C389-1913-EFF3-90AB9DB927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12" y="4471341"/>
            <a:ext cx="1481417" cy="1338504"/>
          </a:xfrm>
          <a:prstGeom prst="rect">
            <a:avLst/>
          </a:prstGeom>
        </p:spPr>
      </p:pic>
      <p:pic>
        <p:nvPicPr>
          <p:cNvPr id="17" name="Afbeelding 16" descr="Afbeelding met ongewerveld dier&#10;&#10;Automatisch gegenereerde beschrijving">
            <a:extLst>
              <a:ext uri="{FF2B5EF4-FFF2-40B4-BE49-F238E27FC236}">
                <a16:creationId xmlns:a16="http://schemas.microsoft.com/office/drawing/2014/main" id="{F0B7F94A-904A-4111-2D76-22D08A5AFC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41" y="4471341"/>
            <a:ext cx="1387986" cy="1231226"/>
          </a:xfrm>
          <a:prstGeom prst="rect">
            <a:avLst/>
          </a:prstGeom>
        </p:spPr>
      </p:pic>
      <p:pic>
        <p:nvPicPr>
          <p:cNvPr id="20" name="Afbeelding 19" descr="Afbeelding met ongewerveld dier&#10;&#10;Automatisch gegenereerde beschrijving">
            <a:extLst>
              <a:ext uri="{FF2B5EF4-FFF2-40B4-BE49-F238E27FC236}">
                <a16:creationId xmlns:a16="http://schemas.microsoft.com/office/drawing/2014/main" id="{D1FFFB6A-B482-5321-7D78-B7E81DB708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5" y="1481163"/>
            <a:ext cx="1729449" cy="153412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EB08CBD7-D852-90DC-4983-AA93F333C1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59" y="3339554"/>
            <a:ext cx="2145842" cy="23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73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1000" y="416551"/>
            <a:ext cx="83550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nl-NL" sz="3500" b="1" dirty="0">
                <a:solidFill>
                  <a:srgbClr val="FF006E"/>
                </a:solidFill>
                <a:latin typeface="Rockwell" charset="0"/>
                <a:cs typeface="Rockwell" charset="0"/>
              </a:rPr>
              <a:t>PTSD &amp; ID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374" y="1814944"/>
            <a:ext cx="3646263" cy="38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9205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81000" y="1628800"/>
            <a:ext cx="6306403" cy="105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9CC00"/>
              </a:buClr>
              <a:buSzTx/>
              <a:buFont typeface="Times" charset="0"/>
              <a:buChar char="•"/>
              <a:tabLst/>
              <a:defRPr/>
            </a:pPr>
            <a:endParaRPr kumimoji="0" lang="nl-NL" sz="2300" b="1" i="0" u="none" strike="noStrike" kern="1200" cap="none" spc="0" normalizeH="0" baseline="0" noProof="0" dirty="0">
              <a:ln>
                <a:noFill/>
              </a:ln>
              <a:solidFill>
                <a:srgbClr val="5C104B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425033"/>
            <a:ext cx="83550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1200" cap="none" spc="0" normalizeH="0" baseline="0" noProof="0" dirty="0">
                <a:ln>
                  <a:noFill/>
                </a:ln>
                <a:solidFill>
                  <a:srgbClr val="FF006E"/>
                </a:solidFill>
                <a:effectLst/>
                <a:uLnTx/>
                <a:uFillTx/>
                <a:latin typeface="Rockwell" charset="0"/>
                <a:ea typeface="ＭＳ Ｐゴシック" charset="0"/>
                <a:cs typeface="Rockwell" charset="0"/>
              </a:rPr>
              <a:t>Severe</a:t>
            </a:r>
            <a:r>
              <a:rPr lang="nl-NL" sz="3500" b="1" dirty="0">
                <a:solidFill>
                  <a:srgbClr val="FF006E"/>
                </a:solidFill>
                <a:latin typeface="Rockwell" charset="0"/>
                <a:cs typeface="Rockwell" charset="0"/>
              </a:rPr>
              <a:t>/ Moderate ID (SMID)</a:t>
            </a:r>
            <a:endParaRPr kumimoji="0" lang="nl-NL" sz="3500" b="1" i="0" u="none" strike="noStrike" kern="1200" cap="none" spc="0" normalizeH="0" baseline="0" noProof="0" dirty="0">
              <a:ln>
                <a:noFill/>
              </a:ln>
              <a:solidFill>
                <a:srgbClr val="FF006E"/>
              </a:solidFill>
              <a:effectLst/>
              <a:uLnTx/>
              <a:uFillTx/>
              <a:latin typeface="Rockwell" charset="0"/>
              <a:ea typeface="ＭＳ Ｐゴシック" charset="0"/>
              <a:cs typeface="Rockwell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482256" y="1967794"/>
            <a:ext cx="47756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5A236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IQ 20-49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b="1" dirty="0">
              <a:solidFill>
                <a:srgbClr val="5A2362"/>
              </a:solidFill>
              <a:latin typeface="Arial"/>
              <a:ea typeface="ＭＳ Ｐゴシック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A236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Cognitive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5A236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A236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developmental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5A236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A236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age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5A236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3-6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A236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years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5A236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5A236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5A236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Depend on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A236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others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5A236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(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A236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residential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5A236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care)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6B2676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6B2676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6B2676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0" name="Afbeelding 9" descr="Afbeelding met plant&#10;&#10;Automatisch gegenereerde beschrijving">
            <a:extLst>
              <a:ext uri="{FF2B5EF4-FFF2-40B4-BE49-F238E27FC236}">
                <a16:creationId xmlns:a16="http://schemas.microsoft.com/office/drawing/2014/main" id="{15D4E370-28A4-CA07-A7A1-7B6F5F1DA7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348" y="2506422"/>
            <a:ext cx="2814502" cy="332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7761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81000" y="1628800"/>
            <a:ext cx="82819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9CC00"/>
              </a:buClr>
              <a:buSzTx/>
              <a:buFont typeface="Times" charset="0"/>
              <a:buChar char="•"/>
              <a:tabLst/>
              <a:defRPr/>
            </a:pPr>
            <a:endParaRPr kumimoji="0" lang="nl-NL" sz="2300" b="1" i="0" u="none" strike="noStrike" kern="1200" cap="none" spc="0" normalizeH="0" baseline="0" noProof="0" dirty="0">
              <a:ln>
                <a:noFill/>
              </a:ln>
              <a:solidFill>
                <a:srgbClr val="5C104B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0999" y="388938"/>
            <a:ext cx="83550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6E"/>
                </a:solidFill>
                <a:effectLst/>
                <a:uLnTx/>
                <a:uFillTx/>
                <a:latin typeface="Rockwell" charset="0"/>
                <a:ea typeface="ＭＳ Ｐゴシック" charset="0"/>
                <a:cs typeface="Rockwell" charset="0"/>
              </a:rPr>
              <a:t>Recognizing</a:t>
            </a:r>
            <a:r>
              <a:rPr kumimoji="0" lang="nl-NL" sz="3500" b="1" i="0" u="none" strike="noStrike" kern="1200" cap="none" spc="0" normalizeH="0" baseline="0" noProof="0" dirty="0">
                <a:ln>
                  <a:noFill/>
                </a:ln>
                <a:solidFill>
                  <a:srgbClr val="FF006E"/>
                </a:solidFill>
                <a:effectLst/>
                <a:uLnTx/>
                <a:uFillTx/>
                <a:latin typeface="Rockwell" charset="0"/>
                <a:ea typeface="ＭＳ Ｐゴシック" charset="0"/>
                <a:cs typeface="Rockwell" charset="0"/>
              </a:rPr>
              <a:t> PTSD SMID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525465" y="1462789"/>
            <a:ext cx="6093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>
                <a:solidFill>
                  <a:srgbClr val="5A2362"/>
                </a:solidFill>
                <a:latin typeface="Arial"/>
                <a:ea typeface="ＭＳ Ｐゴシック"/>
              </a:rPr>
              <a:t>- DSM-5 &lt; 6Y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5A236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-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A236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behaviour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5A236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>
                <a:solidFill>
                  <a:srgbClr val="5A2362"/>
                </a:solidFill>
                <a:latin typeface="Arial"/>
                <a:ea typeface="ＭＳ Ｐゴシック"/>
              </a:rPr>
              <a:t>-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A236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Less emphasis on cognitions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6B2676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740096"/>
            <a:ext cx="4045527" cy="2954122"/>
          </a:xfrm>
          <a:prstGeom prst="rect">
            <a:avLst/>
          </a:prstGeom>
        </p:spPr>
      </p:pic>
      <p:sp>
        <p:nvSpPr>
          <p:cNvPr id="3" name="Explosie 2 2"/>
          <p:cNvSpPr/>
          <p:nvPr/>
        </p:nvSpPr>
        <p:spPr bwMode="auto">
          <a:xfrm>
            <a:off x="4558505" y="2374552"/>
            <a:ext cx="4062549" cy="2939143"/>
          </a:xfrm>
          <a:prstGeom prst="irregularSeal2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sysClr val="windowText" lastClr="000000"/>
                </a:solidFill>
                <a:latin typeface="Arial" charset="0"/>
                <a:ea typeface="ＭＳ Ｐゴシック" charset="0"/>
              </a:rPr>
              <a:t>   CB?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436" y="3270960"/>
            <a:ext cx="1893975" cy="17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24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3"/>
          <p:cNvSpPr txBox="1">
            <a:spLocks noChangeArrowheads="1"/>
          </p:cNvSpPr>
          <p:nvPr/>
        </p:nvSpPr>
        <p:spPr bwMode="auto">
          <a:xfrm>
            <a:off x="381000" y="416551"/>
            <a:ext cx="83550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3500"/>
              </a:lnSpc>
              <a:spcBef>
                <a:spcPts val="0"/>
              </a:spcBef>
            </a:pPr>
            <a:endParaRPr lang="nl-NL" sz="3500" b="1" dirty="0">
              <a:solidFill>
                <a:srgbClr val="FF006E"/>
              </a:solidFill>
              <a:latin typeface="Rockwell" charset="0"/>
              <a:cs typeface="Rockwel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3400" y="568951"/>
            <a:ext cx="83550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ctr" eaLnBrk="1" hangingPunct="1">
              <a:lnSpc>
                <a:spcPts val="3500"/>
              </a:lnSpc>
            </a:pPr>
            <a:r>
              <a:rPr lang="nl-NL" sz="3500" b="1" dirty="0">
                <a:solidFill>
                  <a:srgbClr val="FF006E"/>
                </a:solidFill>
                <a:latin typeface="Rockwell" charset="0"/>
                <a:ea typeface="ＭＳ Ｐゴシック"/>
                <a:cs typeface="Rockwell" charset="0"/>
              </a:rPr>
              <a:t>Pilot </a:t>
            </a:r>
            <a:r>
              <a:rPr lang="nl-NL" sz="3500" b="1" dirty="0" err="1">
                <a:solidFill>
                  <a:srgbClr val="FF006E"/>
                </a:solidFill>
                <a:latin typeface="Rockwell" charset="0"/>
                <a:ea typeface="ＭＳ Ｐゴシック"/>
                <a:cs typeface="Rockwell" charset="0"/>
              </a:rPr>
              <a:t>study</a:t>
            </a:r>
            <a:endParaRPr lang="nl-NL" sz="3500" b="1" dirty="0">
              <a:solidFill>
                <a:srgbClr val="FF006E"/>
              </a:solidFill>
              <a:latin typeface="Rockwell" charset="0"/>
              <a:cs typeface="Rockwel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6" y="2169574"/>
            <a:ext cx="9144000" cy="215227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990748" y="27195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400" b="1" dirty="0">
                <a:solidFill>
                  <a:srgbClr val="6B2676"/>
                </a:solidFill>
              </a:rPr>
              <a:t>Evaluation of a trauma-interview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963" y="5883989"/>
            <a:ext cx="1855050" cy="605194"/>
          </a:xfrm>
          <a:prstGeom prst="rect">
            <a:avLst/>
          </a:prstGeom>
        </p:spPr>
      </p:pic>
      <p:pic>
        <p:nvPicPr>
          <p:cNvPr id="7" name="Afbeelding 6" descr="Afbeelding met logo&#10;&#10;Automatisch gegenereerde beschrijving">
            <a:extLst>
              <a:ext uri="{FF2B5EF4-FFF2-40B4-BE49-F238E27FC236}">
                <a16:creationId xmlns:a16="http://schemas.microsoft.com/office/drawing/2014/main" id="{A222C866-3DB7-7B6D-7EAC-631EB2BCE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01" y="5805183"/>
            <a:ext cx="925938" cy="9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646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51193AD-0F81-BECD-F46C-AB964B04A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566" y="2313335"/>
            <a:ext cx="3481118" cy="2231329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046196" y="775742"/>
            <a:ext cx="7051608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</a:pPr>
            <a:r>
              <a:rPr lang="nl-NL" sz="3500" b="1" dirty="0" err="1">
                <a:solidFill>
                  <a:srgbClr val="FF006E"/>
                </a:solidFill>
                <a:latin typeface="Rockwell" charset="0"/>
                <a:cs typeface="Rockwell" charset="0"/>
              </a:rPr>
              <a:t>From</a:t>
            </a:r>
            <a:r>
              <a:rPr lang="nl-NL" sz="3500" b="1" dirty="0">
                <a:solidFill>
                  <a:srgbClr val="FF006E"/>
                </a:solidFill>
                <a:latin typeface="Rockwell" charset="0"/>
                <a:cs typeface="Rockwell" charset="0"/>
              </a:rPr>
              <a:t> DITS-ID </a:t>
            </a:r>
            <a:r>
              <a:rPr lang="nl-NL" sz="3500" b="1" dirty="0" err="1">
                <a:solidFill>
                  <a:srgbClr val="FF006E"/>
                </a:solidFill>
                <a:latin typeface="Rockwell" charset="0"/>
                <a:cs typeface="Rockwell" charset="0"/>
              </a:rPr>
              <a:t>to</a:t>
            </a:r>
            <a:r>
              <a:rPr lang="nl-NL" sz="3500" b="1" dirty="0">
                <a:solidFill>
                  <a:srgbClr val="FF006E"/>
                </a:solidFill>
                <a:latin typeface="Rockwell" charset="0"/>
                <a:cs typeface="Rockwell" charset="0"/>
              </a:rPr>
              <a:t> DITS-SID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231" y="1861292"/>
            <a:ext cx="2451543" cy="352919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75" y="3163906"/>
            <a:ext cx="2333779" cy="90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3821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317897" y="871277"/>
            <a:ext cx="4572000" cy="5411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ts val="3500"/>
              </a:lnSpc>
            </a:pPr>
            <a:r>
              <a:rPr lang="nl-NL" sz="3500" b="1" dirty="0" err="1">
                <a:solidFill>
                  <a:srgbClr val="FF006E"/>
                </a:solidFill>
                <a:latin typeface="Rockwell" charset="0"/>
                <a:cs typeface="Rockwell" charset="0"/>
              </a:rPr>
              <a:t>Based</a:t>
            </a:r>
            <a:r>
              <a:rPr lang="nl-NL" sz="3500" b="1" dirty="0">
                <a:solidFill>
                  <a:srgbClr val="FF006E"/>
                </a:solidFill>
                <a:latin typeface="Rockwell" charset="0"/>
                <a:cs typeface="Rockwell" charset="0"/>
              </a:rPr>
              <a:t> on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77" y="2535852"/>
            <a:ext cx="2583576" cy="305305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064" y="2535852"/>
            <a:ext cx="2375300" cy="281762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79" y="3051544"/>
            <a:ext cx="3237676" cy="265814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6" y="2354434"/>
            <a:ext cx="2857315" cy="318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6172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6596</TotalTime>
  <Words>296</Words>
  <Application>Microsoft Office PowerPoint</Application>
  <PresentationFormat>Diavoorstelling (4:3)</PresentationFormat>
  <Paragraphs>104</Paragraphs>
  <Slides>23</Slides>
  <Notes>23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Rockwell</vt:lpstr>
      <vt:lpstr>Times</vt:lpstr>
      <vt:lpstr>Default Design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Sjabloon - Powerpoint Presentatie Amerpoort</dc:title>
  <dc:creator>Annemieke Hoogstad - Schilder</dc:creator>
  <cp:lastModifiedBy>Annemieke Hoogstad - Schilder</cp:lastModifiedBy>
  <cp:revision>343</cp:revision>
  <cp:lastPrinted>2023-12-08T13:10:28Z</cp:lastPrinted>
  <dcterms:modified xsi:type="dcterms:W3CDTF">2023-12-10T12:24:06Z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0x0101000910B6507A6A284EA164C2C3D8BA3439</vt:lpwstr>
  </property>
  <property fmtid="{D5CDD505-2E9C-101B-9397-08002B2CF9AE}" pid="3" name="_dlc_DocIdItemGuid">
    <vt:lpwstr>ecc2b5a9-0b78-43ee-8eba-566e64af2983</vt:lpwstr>
  </property>
  <property fmtid="{D5CDD505-2E9C-101B-9397-08002B2CF9AE}" pid="4" name="Order">
    <vt:r8>600</vt:r8>
  </property>
  <property fmtid="{D5CDD505-2E9C-101B-9397-08002B2CF9AE}" pid="5" name="xd_Signature">
    <vt:bool>false</vt:bool>
  </property>
  <property fmtid="{D5CDD505-2E9C-101B-9397-08002B2CF9AE}" pid="6" name="SharedWithUsers">
    <vt:lpwstr>682;#Bert Natenstedt;#1873;#Dennis Mulder;#1536;#Manon Siteur;#1668;#Joke Beekman</vt:lpwstr>
  </property>
  <property fmtid="{D5CDD505-2E9C-101B-9397-08002B2CF9AE}" pid="7" name="xd_ProgID">
    <vt:lpwstr/>
  </property>
  <property fmtid="{D5CDD505-2E9C-101B-9397-08002B2CF9AE}" pid="8" name="_dlc_DocId">
    <vt:lpwstr>RVXET5XZVJ5S-647-6</vt:lpwstr>
  </property>
  <property fmtid="{D5CDD505-2E9C-101B-9397-08002B2CF9AE}" pid="9" name="Documenteigenaar">
    <vt:lpwstr>125;#Mark van Herpen</vt:lpwstr>
  </property>
  <property fmtid="{D5CDD505-2E9C-101B-9397-08002B2CF9AE}" pid="10" name="_dlc_DocIdUrl">
    <vt:lpwstr>https://amernaerde.sharepoint.com/sites/amerpoort/servicepunt/_layouts/15/DocIdRedir.aspx?ID=RVXET5XZVJ5S-647-6, RVXET5XZVJ5S-647-6</vt:lpwstr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Presentation">
    <vt:lpwstr>Sjabloon - Powerpoint Presentatie Amerpoort</vt:lpwstr>
  </property>
  <property fmtid="{D5CDD505-2E9C-101B-9397-08002B2CF9AE}" pid="14" name="SlideDescription">
    <vt:lpwstr/>
  </property>
</Properties>
</file>