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4"/>
  </p:sldMasterIdLst>
  <p:notesMasterIdLst>
    <p:notesMasterId r:id="rId45"/>
  </p:notesMasterIdLst>
  <p:sldIdLst>
    <p:sldId id="261" r:id="rId5"/>
    <p:sldId id="383" r:id="rId6"/>
    <p:sldId id="480" r:id="rId7"/>
    <p:sldId id="481" r:id="rId8"/>
    <p:sldId id="482" r:id="rId9"/>
    <p:sldId id="405" r:id="rId10"/>
    <p:sldId id="406" r:id="rId11"/>
    <p:sldId id="483" r:id="rId12"/>
    <p:sldId id="484" r:id="rId13"/>
    <p:sldId id="485" r:id="rId14"/>
    <p:sldId id="472" r:id="rId15"/>
    <p:sldId id="487" r:id="rId16"/>
    <p:sldId id="488" r:id="rId17"/>
    <p:sldId id="489" r:id="rId18"/>
    <p:sldId id="491" r:id="rId19"/>
    <p:sldId id="493" r:id="rId20"/>
    <p:sldId id="498" r:id="rId21"/>
    <p:sldId id="499" r:id="rId22"/>
    <p:sldId id="501" r:id="rId23"/>
    <p:sldId id="490" r:id="rId24"/>
    <p:sldId id="496" r:id="rId25"/>
    <p:sldId id="495" r:id="rId26"/>
    <p:sldId id="362" r:id="rId27"/>
    <p:sldId id="285" r:id="rId28"/>
    <p:sldId id="361" r:id="rId29"/>
    <p:sldId id="356" r:id="rId30"/>
    <p:sldId id="414" r:id="rId31"/>
    <p:sldId id="415" r:id="rId32"/>
    <p:sldId id="416" r:id="rId33"/>
    <p:sldId id="442" r:id="rId34"/>
    <p:sldId id="429" r:id="rId35"/>
    <p:sldId id="430" r:id="rId36"/>
    <p:sldId id="410" r:id="rId37"/>
    <p:sldId id="365" r:id="rId38"/>
    <p:sldId id="358" r:id="rId39"/>
    <p:sldId id="359" r:id="rId40"/>
    <p:sldId id="409" r:id="rId41"/>
    <p:sldId id="494" r:id="rId42"/>
    <p:sldId id="473" r:id="rId43"/>
    <p:sldId id="28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9381" autoAdjust="0"/>
  </p:normalViewPr>
  <p:slideViewPr>
    <p:cSldViewPr>
      <p:cViewPr varScale="1">
        <p:scale>
          <a:sx n="61" d="100"/>
          <a:sy n="61" d="100"/>
        </p:scale>
        <p:origin x="144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381C82-018D-4A13-B3AF-D6C9A242DB65}" type="datetimeFigureOut">
              <a:rPr lang="en-GB" smtClean="0"/>
              <a:t>09/01/2024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3B8FF-4E2F-4F64-8B91-9D2FD402FC7A}" type="slidenum">
              <a:rPr lang="en-GB" smtClean="0"/>
              <a:t>‹#›</a:t>
            </a:fld>
            <a:endParaRPr lang="en-GB"/>
          </a:p>
        </p:txBody>
      </p:sp>
    </p:spTree>
    <p:extLst>
      <p:ext uri="{BB962C8B-B14F-4D97-AF65-F5344CB8AC3E}">
        <p14:creationId xmlns:p14="http://schemas.microsoft.com/office/powerpoint/2010/main" val="3861912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ltLang="zh-TW"/>
          </a:p>
        </p:txBody>
      </p:sp>
      <p:sp>
        <p:nvSpPr>
          <p:cNvPr id="225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5D636D2-CDAA-4FFC-BD4F-028386930056}" type="slidenum">
              <a:rPr lang="en-GB" altLang="zh-TW" smtClean="0">
                <a:cs typeface="Arial" pitchFamily="34" charset="0"/>
              </a:rPr>
              <a:pPr eaLnBrk="1" hangingPunct="1">
                <a:spcBef>
                  <a:spcPct val="0"/>
                </a:spcBef>
              </a:pPr>
              <a:t>1</a:t>
            </a:fld>
            <a:endParaRPr lang="en-GB" altLang="zh-TW">
              <a:cs typeface="Arial" pitchFamily="34" charset="0"/>
            </a:endParaRPr>
          </a:p>
        </p:txBody>
      </p:sp>
    </p:spTree>
    <p:extLst>
      <p:ext uri="{BB962C8B-B14F-4D97-AF65-F5344CB8AC3E}">
        <p14:creationId xmlns:p14="http://schemas.microsoft.com/office/powerpoint/2010/main" val="2509382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fld id="{6B5B99EA-B3B4-4BBF-90B6-7FCBF06DA55D}" type="slidenum">
              <a:rPr lang="en-US" altLang="en-US" sz="1200" smtClean="0">
                <a:latin typeface="Calibri" panose="020F0502020204030204" pitchFamily="34" charset="0"/>
              </a:rPr>
              <a:pPr/>
              <a:t>2</a:t>
            </a:fld>
            <a:endParaRPr lang="en-US" altLang="en-US" sz="1200">
              <a:latin typeface="Calibri" panose="020F0502020204030204" pitchFamily="34" charset="0"/>
            </a:endParaRPr>
          </a:p>
        </p:txBody>
      </p:sp>
    </p:spTree>
    <p:extLst>
      <p:ext uri="{BB962C8B-B14F-4D97-AF65-F5344CB8AC3E}">
        <p14:creationId xmlns:p14="http://schemas.microsoft.com/office/powerpoint/2010/main" val="306404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ltLang="zh-TW"/>
          </a:p>
        </p:txBody>
      </p:sp>
      <p:sp>
        <p:nvSpPr>
          <p:cNvPr id="583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83FD3BB-A099-482F-A7B6-67D4320011C6}" type="slidenum">
              <a:rPr lang="en-GB" altLang="zh-TW" smtClean="0"/>
              <a:pPr eaLnBrk="1" hangingPunct="1">
                <a:spcBef>
                  <a:spcPct val="0"/>
                </a:spcBef>
              </a:pPr>
              <a:t>24</a:t>
            </a:fld>
            <a:endParaRPr lang="en-GB" altLang="zh-TW"/>
          </a:p>
        </p:txBody>
      </p:sp>
    </p:spTree>
    <p:extLst>
      <p:ext uri="{BB962C8B-B14F-4D97-AF65-F5344CB8AC3E}">
        <p14:creationId xmlns:p14="http://schemas.microsoft.com/office/powerpoint/2010/main" val="1959241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ltLang="zh-TW"/>
          </a:p>
        </p:txBody>
      </p:sp>
      <p:sp>
        <p:nvSpPr>
          <p:cNvPr id="634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76A2E86-1357-47E6-A7E6-9B32ACADE19E}" type="slidenum">
              <a:rPr lang="en-GB" altLang="zh-TW" smtClean="0"/>
              <a:pPr eaLnBrk="1" hangingPunct="1">
                <a:spcBef>
                  <a:spcPct val="0"/>
                </a:spcBef>
              </a:pPr>
              <a:t>40</a:t>
            </a:fld>
            <a:endParaRPr lang="en-GB" altLang="zh-TW"/>
          </a:p>
        </p:txBody>
      </p:sp>
    </p:spTree>
    <p:extLst>
      <p:ext uri="{BB962C8B-B14F-4D97-AF65-F5344CB8AC3E}">
        <p14:creationId xmlns:p14="http://schemas.microsoft.com/office/powerpoint/2010/main" val="294526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85C7003-D68A-4277-93FC-D763DCBFCE69}" type="datetimeFigureOut">
              <a:rPr lang="en-GB" smtClean="0"/>
              <a:t>09/01/2024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7E2B76-8826-4D9F-8315-0377306949B5}" type="slidenum">
              <a:rPr lang="en-GB" smtClean="0"/>
              <a:t>‹#›</a:t>
            </a:fld>
            <a:endParaRPr lang="en-GB"/>
          </a:p>
        </p:txBody>
      </p:sp>
    </p:spTree>
    <p:extLst>
      <p:ext uri="{BB962C8B-B14F-4D97-AF65-F5344CB8AC3E}">
        <p14:creationId xmlns:p14="http://schemas.microsoft.com/office/powerpoint/2010/main" val="337513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5C7003-D68A-4277-93FC-D763DCBFCE69}" type="datetimeFigureOut">
              <a:rPr lang="en-GB" smtClean="0"/>
              <a:t>09/01/2024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7E2B76-8826-4D9F-8315-0377306949B5}" type="slidenum">
              <a:rPr lang="en-GB" smtClean="0"/>
              <a:t>‹#›</a:t>
            </a:fld>
            <a:endParaRPr lang="en-GB"/>
          </a:p>
        </p:txBody>
      </p:sp>
    </p:spTree>
    <p:extLst>
      <p:ext uri="{BB962C8B-B14F-4D97-AF65-F5344CB8AC3E}">
        <p14:creationId xmlns:p14="http://schemas.microsoft.com/office/powerpoint/2010/main" val="2869535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5C7003-D68A-4277-93FC-D763DCBFCE69}" type="datetimeFigureOut">
              <a:rPr lang="en-GB" smtClean="0"/>
              <a:t>09/01/2024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7E2B76-8826-4D9F-8315-0377306949B5}" type="slidenum">
              <a:rPr lang="en-GB" smtClean="0"/>
              <a:t>‹#›</a:t>
            </a:fld>
            <a:endParaRPr lang="en-GB"/>
          </a:p>
        </p:txBody>
      </p:sp>
    </p:spTree>
    <p:extLst>
      <p:ext uri="{BB962C8B-B14F-4D97-AF65-F5344CB8AC3E}">
        <p14:creationId xmlns:p14="http://schemas.microsoft.com/office/powerpoint/2010/main" val="211338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5C7003-D68A-4277-93FC-D763DCBFCE69}" type="datetimeFigureOut">
              <a:rPr lang="en-GB" smtClean="0"/>
              <a:t>09/01/2024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7E2B76-8826-4D9F-8315-0377306949B5}" type="slidenum">
              <a:rPr lang="en-GB" smtClean="0"/>
              <a:t>‹#›</a:t>
            </a:fld>
            <a:endParaRPr lang="en-GB"/>
          </a:p>
        </p:txBody>
      </p:sp>
    </p:spTree>
    <p:extLst>
      <p:ext uri="{BB962C8B-B14F-4D97-AF65-F5344CB8AC3E}">
        <p14:creationId xmlns:p14="http://schemas.microsoft.com/office/powerpoint/2010/main" val="2478711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5C7003-D68A-4277-93FC-D763DCBFCE69}" type="datetimeFigureOut">
              <a:rPr lang="en-GB" smtClean="0"/>
              <a:t>09/01/2024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7E2B76-8826-4D9F-8315-0377306949B5}" type="slidenum">
              <a:rPr lang="en-GB" smtClean="0"/>
              <a:t>‹#›</a:t>
            </a:fld>
            <a:endParaRPr lang="en-GB"/>
          </a:p>
        </p:txBody>
      </p:sp>
    </p:spTree>
    <p:extLst>
      <p:ext uri="{BB962C8B-B14F-4D97-AF65-F5344CB8AC3E}">
        <p14:creationId xmlns:p14="http://schemas.microsoft.com/office/powerpoint/2010/main" val="62766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85C7003-D68A-4277-93FC-D763DCBFCE69}" type="datetimeFigureOut">
              <a:rPr lang="en-GB" smtClean="0"/>
              <a:t>09/01/2024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7E2B76-8826-4D9F-8315-0377306949B5}" type="slidenum">
              <a:rPr lang="en-GB" smtClean="0"/>
              <a:t>‹#›</a:t>
            </a:fld>
            <a:endParaRPr lang="en-GB"/>
          </a:p>
        </p:txBody>
      </p:sp>
    </p:spTree>
    <p:extLst>
      <p:ext uri="{BB962C8B-B14F-4D97-AF65-F5344CB8AC3E}">
        <p14:creationId xmlns:p14="http://schemas.microsoft.com/office/powerpoint/2010/main" val="427327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85C7003-D68A-4277-93FC-D763DCBFCE69}" type="datetimeFigureOut">
              <a:rPr lang="en-GB" smtClean="0"/>
              <a:t>09/01/2024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7E2B76-8826-4D9F-8315-0377306949B5}" type="slidenum">
              <a:rPr lang="en-GB" smtClean="0"/>
              <a:t>‹#›</a:t>
            </a:fld>
            <a:endParaRPr lang="en-GB"/>
          </a:p>
        </p:txBody>
      </p:sp>
    </p:spTree>
    <p:extLst>
      <p:ext uri="{BB962C8B-B14F-4D97-AF65-F5344CB8AC3E}">
        <p14:creationId xmlns:p14="http://schemas.microsoft.com/office/powerpoint/2010/main" val="3072388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85C7003-D68A-4277-93FC-D763DCBFCE69}" type="datetimeFigureOut">
              <a:rPr lang="en-GB" smtClean="0"/>
              <a:t>09/01/2024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7E2B76-8826-4D9F-8315-0377306949B5}" type="slidenum">
              <a:rPr lang="en-GB" smtClean="0"/>
              <a:t>‹#›</a:t>
            </a:fld>
            <a:endParaRPr lang="en-GB"/>
          </a:p>
        </p:txBody>
      </p:sp>
    </p:spTree>
    <p:extLst>
      <p:ext uri="{BB962C8B-B14F-4D97-AF65-F5344CB8AC3E}">
        <p14:creationId xmlns:p14="http://schemas.microsoft.com/office/powerpoint/2010/main" val="129840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C7003-D68A-4277-93FC-D763DCBFCE69}" type="datetimeFigureOut">
              <a:rPr lang="en-GB" smtClean="0"/>
              <a:t>09/01/2024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7E2B76-8826-4D9F-8315-0377306949B5}" type="slidenum">
              <a:rPr lang="en-GB" smtClean="0"/>
              <a:t>‹#›</a:t>
            </a:fld>
            <a:endParaRPr lang="en-GB"/>
          </a:p>
        </p:txBody>
      </p:sp>
    </p:spTree>
    <p:extLst>
      <p:ext uri="{BB962C8B-B14F-4D97-AF65-F5344CB8AC3E}">
        <p14:creationId xmlns:p14="http://schemas.microsoft.com/office/powerpoint/2010/main" val="291717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5C7003-D68A-4277-93FC-D763DCBFCE69}" type="datetimeFigureOut">
              <a:rPr lang="en-GB" smtClean="0"/>
              <a:t>09/01/2024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7E2B76-8826-4D9F-8315-0377306949B5}" type="slidenum">
              <a:rPr lang="en-GB" smtClean="0"/>
              <a:t>‹#›</a:t>
            </a:fld>
            <a:endParaRPr lang="en-GB"/>
          </a:p>
        </p:txBody>
      </p:sp>
    </p:spTree>
    <p:extLst>
      <p:ext uri="{BB962C8B-B14F-4D97-AF65-F5344CB8AC3E}">
        <p14:creationId xmlns:p14="http://schemas.microsoft.com/office/powerpoint/2010/main" val="946476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5C7003-D68A-4277-93FC-D763DCBFCE69}" type="datetimeFigureOut">
              <a:rPr lang="en-GB" smtClean="0"/>
              <a:t>09/01/2024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7E2B76-8826-4D9F-8315-0377306949B5}" type="slidenum">
              <a:rPr lang="en-GB" smtClean="0"/>
              <a:t>‹#›</a:t>
            </a:fld>
            <a:endParaRPr lang="en-GB"/>
          </a:p>
        </p:txBody>
      </p:sp>
    </p:spTree>
    <p:extLst>
      <p:ext uri="{BB962C8B-B14F-4D97-AF65-F5344CB8AC3E}">
        <p14:creationId xmlns:p14="http://schemas.microsoft.com/office/powerpoint/2010/main" val="995364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C7003-D68A-4277-93FC-D763DCBFCE69}" type="datetimeFigureOut">
              <a:rPr lang="en-GB" smtClean="0"/>
              <a:t>09/01/2024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7E2B76-8826-4D9F-8315-0377306949B5}" type="slidenum">
              <a:rPr lang="en-GB" smtClean="0"/>
              <a:t>‹#›</a:t>
            </a:fld>
            <a:endParaRPr lang="en-GB"/>
          </a:p>
        </p:txBody>
      </p:sp>
    </p:spTree>
    <p:extLst>
      <p:ext uri="{BB962C8B-B14F-4D97-AF65-F5344CB8AC3E}">
        <p14:creationId xmlns:p14="http://schemas.microsoft.com/office/powerpoint/2010/main" val="3977113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ved=0ahUKEwiE9cTmqpHLAhUHyRQKHSOJAgQQjRwIAw&amp;url=https://password.napier.ac.uk/&amp;psig=AFQjCNEV86rtgM0D4GJXBJDFkNG6mSkgOQ&amp;ust=145643540010119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a:xfrm>
            <a:off x="323850" y="1484783"/>
            <a:ext cx="8496622" cy="2501963"/>
          </a:xfrm>
        </p:spPr>
        <p:txBody>
          <a:bodyPr>
            <a:noAutofit/>
          </a:bodyPr>
          <a:lstStyle/>
          <a:p>
            <a:r>
              <a:rPr lang="en-GB" sz="4000" dirty="0"/>
              <a:t>Differentiating ICD-11 Complex PTSD from Borderline Personality Disorder: Implications for Assessment and Treatment</a:t>
            </a:r>
          </a:p>
        </p:txBody>
      </p:sp>
      <p:pic>
        <p:nvPicPr>
          <p:cNvPr id="7" name="Picture 7" descr="https://encrypted-tbn2.gstatic.com/images?q=tbn:ANd9GcQc3A5WOESuGGGcHCuEAVwJdcdZ60HoPQYr-g5akATv8UdTIT0MtxRPbL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1061" y="314114"/>
            <a:ext cx="2362200" cy="722524"/>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8" descr="NHS-Lothian-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74613"/>
            <a:ext cx="1079500" cy="107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 descr="Rivers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312" y="205429"/>
            <a:ext cx="1081088" cy="904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5"/>
          <p:cNvSpPr>
            <a:spLocks noGrp="1" noChangeArrowheads="1"/>
          </p:cNvSpPr>
          <p:nvPr>
            <p:ph type="subTitle" idx="1"/>
          </p:nvPr>
        </p:nvSpPr>
        <p:spPr>
          <a:xfrm>
            <a:off x="1090588" y="4149080"/>
            <a:ext cx="6830268" cy="2232025"/>
          </a:xfrm>
        </p:spPr>
        <p:txBody>
          <a:bodyPr>
            <a:normAutofit fontScale="92500" lnSpcReduction="20000"/>
          </a:bodyPr>
          <a:lstStyle/>
          <a:p>
            <a:r>
              <a:rPr lang="en-GB" altLang="zh-TW" sz="3600" dirty="0" err="1">
                <a:solidFill>
                  <a:schemeClr val="tx1"/>
                </a:solidFill>
                <a:ea typeface="PMingLiU" pitchFamily="18" charset="-120"/>
              </a:rPr>
              <a:t>Prof.</a:t>
            </a:r>
            <a:r>
              <a:rPr lang="en-GB" altLang="zh-TW" sz="3600" dirty="0">
                <a:solidFill>
                  <a:schemeClr val="tx1"/>
                </a:solidFill>
                <a:ea typeface="PMingLiU" pitchFamily="18" charset="-120"/>
              </a:rPr>
              <a:t> Thanos Karatzias</a:t>
            </a:r>
          </a:p>
          <a:p>
            <a:r>
              <a:rPr lang="en-GB" altLang="zh-TW" sz="2000" dirty="0">
                <a:solidFill>
                  <a:schemeClr val="tx1"/>
                </a:solidFill>
                <a:ea typeface="PMingLiU" pitchFamily="18" charset="-120"/>
              </a:rPr>
              <a:t>Clinical &amp; Health Psychologist</a:t>
            </a:r>
          </a:p>
          <a:p>
            <a:r>
              <a:rPr lang="en-US" altLang="zh-TW" sz="3200" dirty="0">
                <a:solidFill>
                  <a:schemeClr val="tx1"/>
                </a:solidFill>
                <a:ea typeface="PMingLiU" pitchFamily="18" charset="-120"/>
              </a:rPr>
              <a:t>Edinburgh Napier University &amp;</a:t>
            </a:r>
          </a:p>
          <a:p>
            <a:r>
              <a:rPr lang="en-US" altLang="zh-TW" dirty="0">
                <a:solidFill>
                  <a:schemeClr val="tx1"/>
                </a:solidFill>
                <a:ea typeface="PMingLiU" pitchFamily="18" charset="-120"/>
              </a:rPr>
              <a:t>NHS Lothian Rivers Centre for Traumatic Stress</a:t>
            </a:r>
            <a:endParaRPr lang="en-GB" altLang="zh-TW" sz="3200" dirty="0">
              <a:solidFill>
                <a:schemeClr val="tx1"/>
              </a:solidFill>
              <a:ea typeface="PMingLiU" pitchFamily="18" charset="-120"/>
            </a:endParaRPr>
          </a:p>
        </p:txBody>
      </p:sp>
    </p:spTree>
    <p:extLst>
      <p:ext uri="{BB962C8B-B14F-4D97-AF65-F5344CB8AC3E}">
        <p14:creationId xmlns:p14="http://schemas.microsoft.com/office/powerpoint/2010/main" val="570617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2060847"/>
          <a:ext cx="8229600" cy="3168352"/>
        </p:xfrm>
        <a:graphic>
          <a:graphicData uri="http://schemas.openxmlformats.org/drawingml/2006/table">
            <a:tbl>
              <a:tblPr firstRow="1" firstCol="1" bandRow="1">
                <a:tableStyleId>{5C22544A-7EE6-4342-B048-85BDC9FD1C3A}</a:tableStyleId>
              </a:tblPr>
              <a:tblGrid>
                <a:gridCol w="3032391">
                  <a:extLst>
                    <a:ext uri="{9D8B030D-6E8A-4147-A177-3AD203B41FA5}">
                      <a16:colId xmlns:a16="http://schemas.microsoft.com/office/drawing/2014/main" val="3483466933"/>
                    </a:ext>
                  </a:extLst>
                </a:gridCol>
                <a:gridCol w="951532">
                  <a:extLst>
                    <a:ext uri="{9D8B030D-6E8A-4147-A177-3AD203B41FA5}">
                      <a16:colId xmlns:a16="http://schemas.microsoft.com/office/drawing/2014/main" val="569245603"/>
                    </a:ext>
                  </a:extLst>
                </a:gridCol>
                <a:gridCol w="2041349">
                  <a:extLst>
                    <a:ext uri="{9D8B030D-6E8A-4147-A177-3AD203B41FA5}">
                      <a16:colId xmlns:a16="http://schemas.microsoft.com/office/drawing/2014/main" val="2972242573"/>
                    </a:ext>
                  </a:extLst>
                </a:gridCol>
                <a:gridCol w="2204328">
                  <a:extLst>
                    <a:ext uri="{9D8B030D-6E8A-4147-A177-3AD203B41FA5}">
                      <a16:colId xmlns:a16="http://schemas.microsoft.com/office/drawing/2014/main" val="216214983"/>
                    </a:ext>
                  </a:extLst>
                </a:gridCol>
              </a:tblGrid>
              <a:tr h="792088">
                <a:tc>
                  <a:txBody>
                    <a:bodyPr/>
                    <a:lstStyle/>
                    <a:p>
                      <a:pPr>
                        <a:lnSpc>
                          <a:spcPct val="200000"/>
                        </a:lnSpc>
                        <a:spcAft>
                          <a:spcPts val="0"/>
                        </a:spcAft>
                      </a:pPr>
                      <a:r>
                        <a:rPr lang="en-IE" sz="2000">
                          <a:effectLst/>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IE" sz="2000">
                          <a:effectLst/>
                        </a:rPr>
                        <a: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IE" sz="2000">
                          <a:effectLst/>
                        </a:rPr>
                        <a:t>χ2</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IE" sz="2000">
                          <a:effectLst/>
                        </a:rPr>
                        <a:t>OR (95% CI)</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746139"/>
                  </a:ext>
                </a:extLst>
              </a:tr>
              <a:tr h="792088">
                <a:tc>
                  <a:txBody>
                    <a:bodyPr/>
                    <a:lstStyle/>
                    <a:p>
                      <a:pPr>
                        <a:lnSpc>
                          <a:spcPct val="200000"/>
                        </a:lnSpc>
                        <a:spcAft>
                          <a:spcPts val="0"/>
                        </a:spcAft>
                      </a:pPr>
                      <a:r>
                        <a:rPr lang="en-IE" sz="2000">
                          <a:effectLst/>
                        </a:rPr>
                        <a:t>ICD-11 PTSD or CPTSD</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IE" sz="2000">
                          <a:effectLst/>
                        </a:rPr>
                        <a:t>48.6%</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IE" sz="2000" dirty="0">
                          <a:effectLst/>
                        </a:rPr>
                        <a:t>111.47, p &lt; .001</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IE" sz="2000">
                          <a:effectLst/>
                        </a:rPr>
                        <a:t>6.75 (4.58, 9.95)</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4490446"/>
                  </a:ext>
                </a:extLst>
              </a:tr>
              <a:tr h="792088">
                <a:tc>
                  <a:txBody>
                    <a:bodyPr/>
                    <a:lstStyle/>
                    <a:p>
                      <a:pPr>
                        <a:lnSpc>
                          <a:spcPct val="200000"/>
                        </a:lnSpc>
                        <a:spcAft>
                          <a:spcPts val="0"/>
                        </a:spcAft>
                      </a:pPr>
                      <a:r>
                        <a:rPr lang="en-IE" sz="2000" dirty="0">
                          <a:effectLst/>
                        </a:rPr>
                        <a:t>ICD-11 PTSD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IE" sz="2000">
                          <a:effectLst/>
                        </a:rPr>
                        <a:t>41.2%</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IE" sz="2000">
                          <a:effectLst/>
                        </a:rPr>
                        <a:t>21.52, p &lt; .001</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IE" sz="2000">
                          <a:effectLst/>
                        </a:rPr>
                        <a:t>3.68 (2.05, 6.59)</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5169607"/>
                  </a:ext>
                </a:extLst>
              </a:tr>
              <a:tr h="792088">
                <a:tc>
                  <a:txBody>
                    <a:bodyPr/>
                    <a:lstStyle/>
                    <a:p>
                      <a:pPr>
                        <a:lnSpc>
                          <a:spcPct val="200000"/>
                        </a:lnSpc>
                        <a:spcAft>
                          <a:spcPts val="0"/>
                        </a:spcAft>
                      </a:pPr>
                      <a:r>
                        <a:rPr lang="en-IE" sz="2000">
                          <a:effectLst/>
                        </a:rPr>
                        <a:t>ICD-11 CPTSD</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IE" sz="2000" dirty="0">
                          <a:solidFill>
                            <a:srgbClr val="FF0000"/>
                          </a:solidFill>
                          <a:effectLst/>
                        </a:rPr>
                        <a:t>58.2%</a:t>
                      </a:r>
                      <a:endParaRPr lang="en-GB"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IE" sz="2000">
                          <a:effectLst/>
                        </a:rPr>
                        <a:t>100.69, p &lt; .001</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IE" sz="2000" dirty="0">
                          <a:effectLst/>
                        </a:rPr>
                        <a:t>8.70 (5.36, 14.11)</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7638703"/>
                  </a:ext>
                </a:extLst>
              </a:tr>
            </a:tbl>
          </a:graphicData>
        </a:graphic>
      </p:graphicFrame>
      <p:sp>
        <p:nvSpPr>
          <p:cNvPr id="7" name="Title 1"/>
          <p:cNvSpPr txBox="1">
            <a:spLocks/>
          </p:cNvSpPr>
          <p:nvPr/>
        </p:nvSpPr>
        <p:spPr bwMode="auto">
          <a:xfrm>
            <a:off x="466653" y="5264931"/>
            <a:ext cx="84486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IE" sz="1600" dirty="0"/>
              <a:t>Note: χ2 = chi-square test; OR (95% CI) = Odds ratio (95% confidence intervals).</a:t>
            </a:r>
            <a:endParaRPr lang="en-GB" altLang="en-US" sz="1600" dirty="0">
              <a:latin typeface="+mj-lt"/>
            </a:endParaRPr>
          </a:p>
        </p:txBody>
      </p:sp>
      <p:sp>
        <p:nvSpPr>
          <p:cNvPr id="8" name="Title 1"/>
          <p:cNvSpPr txBox="1">
            <a:spLocks/>
          </p:cNvSpPr>
          <p:nvPr/>
        </p:nvSpPr>
        <p:spPr bwMode="auto">
          <a:xfrm>
            <a:off x="539552" y="6164263"/>
            <a:ext cx="84486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GB" altLang="en-US" sz="1600" dirty="0">
                <a:latin typeface="+mj-lt"/>
              </a:rPr>
              <a:t>Hyland, </a:t>
            </a:r>
            <a:r>
              <a:rPr lang="en-GB" sz="1600" dirty="0" err="1">
                <a:latin typeface="+mj-lt"/>
              </a:rPr>
              <a:t>Vallières</a:t>
            </a:r>
            <a:r>
              <a:rPr lang="en-GB" sz="1600" dirty="0">
                <a:latin typeface="+mj-lt"/>
              </a:rPr>
              <a:t>, Cloitre, Ben-Ezra, Karatzias </a:t>
            </a:r>
            <a:r>
              <a:rPr lang="en-GB" altLang="en-US" sz="1600" dirty="0">
                <a:latin typeface="+mj-lt"/>
              </a:rPr>
              <a:t>et al. (2020). Social Psychiatry and Psychiatric Epidemiology</a:t>
            </a:r>
          </a:p>
        </p:txBody>
      </p:sp>
      <p:sp>
        <p:nvSpPr>
          <p:cNvPr id="9" name="Title 8"/>
          <p:cNvSpPr>
            <a:spLocks noGrp="1"/>
          </p:cNvSpPr>
          <p:nvPr>
            <p:ph type="title"/>
          </p:nvPr>
        </p:nvSpPr>
        <p:spPr>
          <a:xfrm>
            <a:off x="457200" y="274637"/>
            <a:ext cx="8229600" cy="1683723"/>
          </a:xfrm>
        </p:spPr>
        <p:txBody>
          <a:bodyPr>
            <a:normAutofit fontScale="90000"/>
          </a:bodyPr>
          <a:lstStyle/>
          <a:p>
            <a:r>
              <a:rPr lang="en-GB" dirty="0"/>
              <a:t>CPTSD: Service Utilisation (contact with a MH professional the last 12 months)</a:t>
            </a:r>
          </a:p>
        </p:txBody>
      </p:sp>
    </p:spTree>
    <p:extLst>
      <p:ext uri="{BB962C8B-B14F-4D97-AF65-F5344CB8AC3E}">
        <p14:creationId xmlns:p14="http://schemas.microsoft.com/office/powerpoint/2010/main" val="3856838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normAutofit/>
          </a:bodyPr>
          <a:lstStyle/>
          <a:p>
            <a:pPr marL="0" indent="0" algn="ctr">
              <a:buNone/>
            </a:pPr>
            <a:endParaRPr lang="en-US" sz="5400" dirty="0"/>
          </a:p>
          <a:p>
            <a:pPr marL="0" indent="0" algn="ctr">
              <a:buNone/>
            </a:pPr>
            <a:r>
              <a:rPr lang="en-US" sz="7200" dirty="0"/>
              <a:t>Differentiating CPTSD and BPD</a:t>
            </a:r>
            <a:endParaRPr lang="en-GB" sz="7200" dirty="0"/>
          </a:p>
        </p:txBody>
      </p:sp>
    </p:spTree>
    <p:extLst>
      <p:ext uri="{BB962C8B-B14F-4D97-AF65-F5344CB8AC3E}">
        <p14:creationId xmlns:p14="http://schemas.microsoft.com/office/powerpoint/2010/main" val="1668017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Vertical Text Placeholder 2"/>
          <p:cNvSpPr>
            <a:spLocks noGrp="1"/>
          </p:cNvSpPr>
          <p:nvPr>
            <p:ph type="body" orient="vert" idx="1"/>
          </p:nvPr>
        </p:nvSpPr>
        <p:spPr>
          <a:xfrm>
            <a:off x="395288" y="1484313"/>
            <a:ext cx="3506787" cy="5113039"/>
          </a:xfrm>
        </p:spPr>
        <p:txBody>
          <a:bodyPr vert="horz"/>
          <a:lstStyle/>
          <a:p>
            <a:r>
              <a:rPr lang="en-GB" altLang="en-US" sz="1400" dirty="0"/>
              <a:t>problems in functioning of aspects of the self (e.g., identity, </a:t>
            </a:r>
            <a:r>
              <a:rPr lang="en-GB" altLang="en-US" sz="1400" dirty="0">
                <a:solidFill>
                  <a:srgbClr val="FF0000"/>
                </a:solidFill>
              </a:rPr>
              <a:t>self-worth, accuracy of self-view</a:t>
            </a:r>
            <a:r>
              <a:rPr lang="en-GB" altLang="en-US" sz="1400" dirty="0"/>
              <a:t>, self-direction)</a:t>
            </a:r>
          </a:p>
          <a:p>
            <a:r>
              <a:rPr lang="en-GB" altLang="en-US" sz="1400" dirty="0"/>
              <a:t>and/or </a:t>
            </a:r>
            <a:r>
              <a:rPr lang="en-GB" altLang="en-US" sz="1400" dirty="0">
                <a:solidFill>
                  <a:srgbClr val="FF0000"/>
                </a:solidFill>
              </a:rPr>
              <a:t>interpersonal dysfunction </a:t>
            </a:r>
            <a:r>
              <a:rPr lang="en-GB" altLang="en-US" sz="1400" dirty="0"/>
              <a:t>(e.g., ability to develop and maintain close and mutually satisfying relationships, ability to understand others’ perspectives and to manage conflict in relationships) that have persisted over an extended period of time (e.g., 2 years or more). </a:t>
            </a:r>
          </a:p>
          <a:p>
            <a:r>
              <a:rPr lang="en-GB" altLang="en-US" sz="1400" dirty="0"/>
              <a:t>The disturbance is manifest in patterns of cognition, </a:t>
            </a:r>
            <a:r>
              <a:rPr lang="en-GB" altLang="en-US" sz="1400" dirty="0">
                <a:solidFill>
                  <a:srgbClr val="FF0000"/>
                </a:solidFill>
              </a:rPr>
              <a:t>emotional experience</a:t>
            </a:r>
            <a:r>
              <a:rPr lang="en-GB" altLang="en-US" sz="1400" dirty="0"/>
              <a:t>, </a:t>
            </a:r>
            <a:r>
              <a:rPr lang="en-GB" altLang="en-US" sz="1400" dirty="0">
                <a:solidFill>
                  <a:srgbClr val="FF0000"/>
                </a:solidFill>
              </a:rPr>
              <a:t>emotional expression</a:t>
            </a:r>
            <a:r>
              <a:rPr lang="en-GB" altLang="en-US" sz="1400" dirty="0"/>
              <a:t>, and behaviour that are maladaptive (e.g., inflexible or poorly regulated) and is manifest across a range of personal and social situations (i.e., is not limited to specific relationships or social roles).. </a:t>
            </a:r>
          </a:p>
        </p:txBody>
      </p:sp>
      <p:sp>
        <p:nvSpPr>
          <p:cNvPr id="4" name="Vertical Text Placeholder 2"/>
          <p:cNvSpPr txBox="1">
            <a:spLocks/>
          </p:cNvSpPr>
          <p:nvPr/>
        </p:nvSpPr>
        <p:spPr bwMode="auto">
          <a:xfrm>
            <a:off x="4716463" y="1484313"/>
            <a:ext cx="35052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defRPr/>
            </a:pPr>
            <a:r>
              <a:rPr lang="en-GB" sz="1400" dirty="0"/>
              <a:t>exposure to an event or series of events.</a:t>
            </a:r>
          </a:p>
          <a:p>
            <a:pPr>
              <a:defRPr/>
            </a:pPr>
            <a:r>
              <a:rPr lang="en-GB" sz="1400" dirty="0"/>
              <a:t>PTSD symptoms </a:t>
            </a:r>
          </a:p>
          <a:p>
            <a:pPr>
              <a:defRPr/>
            </a:pPr>
            <a:r>
              <a:rPr lang="en-GB" sz="1400" dirty="0"/>
              <a:t>severe and pervasive problems in </a:t>
            </a:r>
            <a:r>
              <a:rPr lang="en-GB" sz="1400" dirty="0">
                <a:solidFill>
                  <a:srgbClr val="FF0000"/>
                </a:solidFill>
              </a:rPr>
              <a:t>affect regulation</a:t>
            </a:r>
          </a:p>
          <a:p>
            <a:pPr>
              <a:defRPr/>
            </a:pPr>
            <a:r>
              <a:rPr lang="en-GB" sz="1400" dirty="0">
                <a:solidFill>
                  <a:srgbClr val="FF0000"/>
                </a:solidFill>
              </a:rPr>
              <a:t>persistent beliefs about oneself as diminished</a:t>
            </a:r>
            <a:r>
              <a:rPr lang="en-GB" sz="1400" dirty="0"/>
              <a:t>, defeated or worthless, accompanied by deep and pervasive feelings of shame, guilt or failure related to the traumatic event</a:t>
            </a:r>
          </a:p>
          <a:p>
            <a:pPr>
              <a:defRPr/>
            </a:pPr>
            <a:r>
              <a:rPr lang="en-GB" sz="1400" dirty="0"/>
              <a:t> persistent difficulties in sustaining </a:t>
            </a:r>
            <a:r>
              <a:rPr lang="en-GB" sz="1400" dirty="0">
                <a:solidFill>
                  <a:srgbClr val="FF0000"/>
                </a:solidFill>
              </a:rPr>
              <a:t>relationships</a:t>
            </a:r>
            <a:r>
              <a:rPr lang="en-GB" sz="1400" dirty="0"/>
              <a:t> and in feeling close to others. </a:t>
            </a:r>
            <a:endParaRPr lang="en-GB" sz="1400" kern="0" dirty="0"/>
          </a:p>
        </p:txBody>
      </p:sp>
      <p:cxnSp>
        <p:nvCxnSpPr>
          <p:cNvPr id="6" name="Straight Arrow Connector 5"/>
          <p:cNvCxnSpPr/>
          <p:nvPr/>
        </p:nvCxnSpPr>
        <p:spPr>
          <a:xfrm>
            <a:off x="3708400" y="1773238"/>
            <a:ext cx="1368425" cy="15113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708400" y="2565400"/>
            <a:ext cx="1368425" cy="158432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563938" y="2565400"/>
            <a:ext cx="1512887" cy="201612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779838" y="2420938"/>
            <a:ext cx="1296987" cy="1079500"/>
          </a:xfrm>
          <a:prstGeom prst="ellipse">
            <a:avLst/>
          </a:prstGeom>
          <a:no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13" name="Vertical Text Placeholder 2"/>
          <p:cNvSpPr txBox="1">
            <a:spLocks/>
          </p:cNvSpPr>
          <p:nvPr/>
        </p:nvSpPr>
        <p:spPr bwMode="auto">
          <a:xfrm>
            <a:off x="5076825" y="908050"/>
            <a:ext cx="2879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defRPr/>
            </a:pPr>
            <a:r>
              <a:rPr lang="en-GB" sz="3200" b="1" kern="0" dirty="0"/>
              <a:t>ICD-11 CPTSD</a:t>
            </a:r>
          </a:p>
        </p:txBody>
      </p:sp>
      <p:sp>
        <p:nvSpPr>
          <p:cNvPr id="14" name="Vertical Text Placeholder 2"/>
          <p:cNvSpPr txBox="1">
            <a:spLocks/>
          </p:cNvSpPr>
          <p:nvPr/>
        </p:nvSpPr>
        <p:spPr bwMode="auto">
          <a:xfrm>
            <a:off x="1520825" y="865188"/>
            <a:ext cx="216058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defRPr/>
            </a:pPr>
            <a:r>
              <a:rPr lang="en-GB" sz="3200" b="1" kern="0" dirty="0"/>
              <a:t>ICD-11 PD </a:t>
            </a:r>
          </a:p>
        </p:txBody>
      </p:sp>
      <p:sp>
        <p:nvSpPr>
          <p:cNvPr id="15" name="TextBox 14"/>
          <p:cNvSpPr txBox="1"/>
          <p:nvPr/>
        </p:nvSpPr>
        <p:spPr>
          <a:xfrm>
            <a:off x="4044950" y="2806700"/>
            <a:ext cx="792163" cy="40005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GB" sz="2000" dirty="0"/>
              <a:t>DSO</a:t>
            </a:r>
          </a:p>
        </p:txBody>
      </p:sp>
    </p:spTree>
    <p:extLst>
      <p:ext uri="{BB962C8B-B14F-4D97-AF65-F5344CB8AC3E}">
        <p14:creationId xmlns:p14="http://schemas.microsoft.com/office/powerpoint/2010/main" val="967637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46075" y="728663"/>
            <a:ext cx="8448675" cy="1054100"/>
          </a:xfrm>
        </p:spPr>
        <p:txBody>
          <a:bodyPr>
            <a:normAutofit fontScale="90000"/>
          </a:bodyPr>
          <a:lstStyle/>
          <a:p>
            <a:r>
              <a:rPr lang="en-GB" altLang="en-US" dirty="0"/>
              <a:t>LCA Analysis on a sample of multiply traumatised individuals</a:t>
            </a:r>
          </a:p>
        </p:txBody>
      </p:sp>
      <p:sp>
        <p:nvSpPr>
          <p:cNvPr id="9219" name="Vertical Text Placeholder 2"/>
          <p:cNvSpPr>
            <a:spLocks noGrp="1"/>
          </p:cNvSpPr>
          <p:nvPr>
            <p:ph type="body" orient="vert" idx="1"/>
          </p:nvPr>
        </p:nvSpPr>
        <p:spPr>
          <a:xfrm>
            <a:off x="346075" y="2132856"/>
            <a:ext cx="8448675" cy="4032994"/>
          </a:xfrm>
        </p:spPr>
        <p:txBody>
          <a:bodyPr vert="horz">
            <a:normAutofit/>
          </a:bodyPr>
          <a:lstStyle/>
          <a:p>
            <a:pPr marL="0" indent="0">
              <a:buFontTx/>
              <a:buNone/>
              <a:defRPr/>
            </a:pPr>
            <a:r>
              <a:rPr lang="en-GB" altLang="en-US" sz="2400" dirty="0"/>
              <a:t>Four distinct classes of individuals: </a:t>
            </a:r>
          </a:p>
          <a:p>
            <a:pPr>
              <a:buFont typeface="Wingdings" panose="05000000000000000000" pitchFamily="2" charset="2"/>
              <a:buChar char="ü"/>
              <a:defRPr/>
            </a:pPr>
            <a:r>
              <a:rPr lang="en-GB" altLang="en-US" sz="2400" dirty="0"/>
              <a:t>A CPTSD/High BPD (43.1%)</a:t>
            </a:r>
          </a:p>
          <a:p>
            <a:pPr>
              <a:buFont typeface="Wingdings" panose="05000000000000000000" pitchFamily="2" charset="2"/>
              <a:buChar char="ü"/>
              <a:defRPr/>
            </a:pPr>
            <a:r>
              <a:rPr lang="en-GB" altLang="en-US" sz="2400" dirty="0"/>
              <a:t>A CPTSD/Moderate BPD class (40%)</a:t>
            </a:r>
          </a:p>
          <a:p>
            <a:pPr>
              <a:buFont typeface="Wingdings" panose="05000000000000000000" pitchFamily="2" charset="2"/>
              <a:buChar char="ü"/>
              <a:defRPr/>
            </a:pPr>
            <a:r>
              <a:rPr lang="en-GB" altLang="en-US" sz="2400" dirty="0"/>
              <a:t>A PTSD/Low BPD class (16.9%)</a:t>
            </a:r>
          </a:p>
          <a:p>
            <a:pPr>
              <a:buFont typeface="Wingdings" panose="05000000000000000000" pitchFamily="2" charset="2"/>
              <a:buChar char="§"/>
              <a:defRPr/>
            </a:pPr>
            <a:r>
              <a:rPr lang="en-US" sz="2400" dirty="0"/>
              <a:t>The two CPTSD classes were associated with greater exposure to multiple, interpersonal traumas earlier in life and exhibited higher functional impairment.</a:t>
            </a:r>
            <a:endParaRPr lang="en-GB" altLang="en-US" sz="2400" dirty="0"/>
          </a:p>
        </p:txBody>
      </p:sp>
      <p:sp>
        <p:nvSpPr>
          <p:cNvPr id="4" name="Title 1"/>
          <p:cNvSpPr txBox="1">
            <a:spLocks/>
          </p:cNvSpPr>
          <p:nvPr/>
        </p:nvSpPr>
        <p:spPr bwMode="auto">
          <a:xfrm>
            <a:off x="1547664" y="6388100"/>
            <a:ext cx="583264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eaLnBrk="0" fontAlgn="base" hangingPunct="0">
              <a:spcBef>
                <a:spcPct val="0"/>
              </a:spcBef>
              <a:spcAft>
                <a:spcPct val="0"/>
              </a:spcAft>
              <a:defRPr sz="3200" b="1">
                <a:solidFill>
                  <a:schemeClr val="tx1"/>
                </a:solidFill>
                <a:latin typeface="Arial" charset="0"/>
              </a:defRPr>
            </a:lvl6pPr>
            <a:lvl7pPr marL="914400" algn="l" rtl="0" eaLnBrk="0" fontAlgn="base" hangingPunct="0">
              <a:spcBef>
                <a:spcPct val="0"/>
              </a:spcBef>
              <a:spcAft>
                <a:spcPct val="0"/>
              </a:spcAft>
              <a:defRPr sz="3200" b="1">
                <a:solidFill>
                  <a:schemeClr val="tx1"/>
                </a:solidFill>
                <a:latin typeface="Arial" charset="0"/>
              </a:defRPr>
            </a:lvl7pPr>
            <a:lvl8pPr marL="1371600" algn="l" rtl="0" eaLnBrk="0" fontAlgn="base" hangingPunct="0">
              <a:spcBef>
                <a:spcPct val="0"/>
              </a:spcBef>
              <a:spcAft>
                <a:spcPct val="0"/>
              </a:spcAft>
              <a:defRPr sz="3200" b="1">
                <a:solidFill>
                  <a:schemeClr val="tx1"/>
                </a:solidFill>
                <a:latin typeface="Arial" charset="0"/>
              </a:defRPr>
            </a:lvl8pPr>
            <a:lvl9pPr marL="1828800" algn="l" rtl="0" eaLnBrk="0" fontAlgn="base" hangingPunct="0">
              <a:spcBef>
                <a:spcPct val="0"/>
              </a:spcBef>
              <a:spcAft>
                <a:spcPct val="0"/>
              </a:spcAft>
              <a:defRPr sz="3200" b="1">
                <a:solidFill>
                  <a:schemeClr val="tx1"/>
                </a:solidFill>
                <a:latin typeface="Arial" charset="0"/>
              </a:defRPr>
            </a:lvl9pPr>
          </a:lstStyle>
          <a:p>
            <a:pPr algn="ctr">
              <a:defRPr/>
            </a:pPr>
            <a:r>
              <a:rPr lang="en-GB" sz="1600" b="0" kern="0" dirty="0"/>
              <a:t>Jowett, Karatzias, </a:t>
            </a:r>
            <a:r>
              <a:rPr lang="en-GB" sz="1600" b="0" kern="0" dirty="0" err="1"/>
              <a:t>Shevlin</a:t>
            </a:r>
            <a:r>
              <a:rPr lang="en-GB" sz="1600" b="0" kern="0" dirty="0"/>
              <a:t>, Albert (2020). </a:t>
            </a:r>
            <a:r>
              <a:rPr lang="en-US" sz="1600" b="0" i="1" dirty="0"/>
              <a:t>Personality Disorders: Theory, Research, and Treatment</a:t>
            </a:r>
            <a:endParaRPr lang="en-GB" sz="1600" b="0" kern="0" dirty="0"/>
          </a:p>
        </p:txBody>
      </p:sp>
    </p:spTree>
    <p:extLst>
      <p:ext uri="{BB962C8B-B14F-4D97-AF65-F5344CB8AC3E}">
        <p14:creationId xmlns:p14="http://schemas.microsoft.com/office/powerpoint/2010/main" val="502985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46075" y="620689"/>
            <a:ext cx="8448675" cy="2160239"/>
          </a:xfrm>
        </p:spPr>
        <p:txBody>
          <a:bodyPr>
            <a:normAutofit fontScale="90000"/>
          </a:bodyPr>
          <a:lstStyle/>
          <a:p>
            <a:r>
              <a:rPr lang="en-IE" altLang="en-US" dirty="0"/>
              <a:t>Exploratory structural equation modelling (ESEM) </a:t>
            </a:r>
            <a:r>
              <a:rPr lang="en-GB" altLang="en-US" dirty="0"/>
              <a:t>on a traumatised sample from the UK general population</a:t>
            </a:r>
          </a:p>
        </p:txBody>
      </p:sp>
      <p:sp>
        <p:nvSpPr>
          <p:cNvPr id="12291" name="Vertical Text Placeholder 2"/>
          <p:cNvSpPr>
            <a:spLocks noGrp="1"/>
          </p:cNvSpPr>
          <p:nvPr>
            <p:ph type="body" orient="vert" idx="1"/>
          </p:nvPr>
        </p:nvSpPr>
        <p:spPr>
          <a:xfrm>
            <a:off x="346075" y="3140969"/>
            <a:ext cx="8448675" cy="3024882"/>
          </a:xfrm>
        </p:spPr>
        <p:txBody>
          <a:bodyPr vert="horz"/>
          <a:lstStyle/>
          <a:p>
            <a:r>
              <a:rPr lang="en-IE" altLang="en-US" sz="2400" dirty="0"/>
              <a:t>A three-factor model with latent variables reflective of ‘PTSD’, ‘DSO’, and ‘BPD’ symptomatology provided the best fit of the data.</a:t>
            </a:r>
          </a:p>
          <a:p>
            <a:r>
              <a:rPr lang="en-IE" altLang="en-US" sz="2400" dirty="0"/>
              <a:t>The PTSD, DSO, and BPD factors were all positively associated </a:t>
            </a:r>
            <a:r>
              <a:rPr lang="en-IE" altLang="en-US" sz="2400" u="sng" dirty="0"/>
              <a:t>childhood interpersonal trauma</a:t>
            </a:r>
            <a:r>
              <a:rPr lang="en-IE" altLang="en-US" sz="2400" dirty="0"/>
              <a:t>. </a:t>
            </a:r>
            <a:endParaRPr lang="en-GB" altLang="en-US" sz="2400" dirty="0"/>
          </a:p>
        </p:txBody>
      </p:sp>
      <p:sp>
        <p:nvSpPr>
          <p:cNvPr id="4" name="Title 1"/>
          <p:cNvSpPr txBox="1">
            <a:spLocks/>
          </p:cNvSpPr>
          <p:nvPr/>
        </p:nvSpPr>
        <p:spPr bwMode="auto">
          <a:xfrm>
            <a:off x="1636712" y="6353175"/>
            <a:ext cx="5887616"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eaLnBrk="0" fontAlgn="base" hangingPunct="0">
              <a:spcBef>
                <a:spcPct val="0"/>
              </a:spcBef>
              <a:spcAft>
                <a:spcPct val="0"/>
              </a:spcAft>
              <a:defRPr sz="3200" b="1">
                <a:solidFill>
                  <a:schemeClr val="tx1"/>
                </a:solidFill>
                <a:latin typeface="Arial" charset="0"/>
              </a:defRPr>
            </a:lvl6pPr>
            <a:lvl7pPr marL="914400" algn="l" rtl="0" eaLnBrk="0" fontAlgn="base" hangingPunct="0">
              <a:spcBef>
                <a:spcPct val="0"/>
              </a:spcBef>
              <a:spcAft>
                <a:spcPct val="0"/>
              </a:spcAft>
              <a:defRPr sz="3200" b="1">
                <a:solidFill>
                  <a:schemeClr val="tx1"/>
                </a:solidFill>
                <a:latin typeface="Arial" charset="0"/>
              </a:defRPr>
            </a:lvl7pPr>
            <a:lvl8pPr marL="1371600" algn="l" rtl="0" eaLnBrk="0" fontAlgn="base" hangingPunct="0">
              <a:spcBef>
                <a:spcPct val="0"/>
              </a:spcBef>
              <a:spcAft>
                <a:spcPct val="0"/>
              </a:spcAft>
              <a:defRPr sz="3200" b="1">
                <a:solidFill>
                  <a:schemeClr val="tx1"/>
                </a:solidFill>
                <a:latin typeface="Arial" charset="0"/>
              </a:defRPr>
            </a:lvl8pPr>
            <a:lvl9pPr marL="1828800" algn="l" rtl="0" eaLnBrk="0" fontAlgn="base" hangingPunct="0">
              <a:spcBef>
                <a:spcPct val="0"/>
              </a:spcBef>
              <a:spcAft>
                <a:spcPct val="0"/>
              </a:spcAft>
              <a:defRPr sz="3200" b="1">
                <a:solidFill>
                  <a:schemeClr val="tx1"/>
                </a:solidFill>
                <a:latin typeface="Arial" charset="0"/>
              </a:defRPr>
            </a:lvl9pPr>
          </a:lstStyle>
          <a:p>
            <a:pPr algn="ctr">
              <a:defRPr/>
            </a:pPr>
            <a:r>
              <a:rPr lang="en-GB" sz="1600" b="0" kern="0" dirty="0"/>
              <a:t>Hyland, Karatzias Cloitre, </a:t>
            </a:r>
            <a:r>
              <a:rPr lang="en-GB" sz="1600" b="0" kern="0" dirty="0" err="1"/>
              <a:t>Shevlin</a:t>
            </a:r>
            <a:r>
              <a:rPr lang="en-GB" sz="1600" b="0" kern="0" dirty="0"/>
              <a:t> (2019) Journal of Traumatic Stress</a:t>
            </a:r>
          </a:p>
        </p:txBody>
      </p:sp>
    </p:spTree>
    <p:extLst>
      <p:ext uri="{BB962C8B-B14F-4D97-AF65-F5344CB8AC3E}">
        <p14:creationId xmlns:p14="http://schemas.microsoft.com/office/powerpoint/2010/main" val="2849368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26FF0-70DC-E942-ABFC-E01A372EC3B3}"/>
              </a:ext>
            </a:extLst>
          </p:cNvPr>
          <p:cNvSpPr>
            <a:spLocks noGrp="1"/>
          </p:cNvSpPr>
          <p:nvPr>
            <p:ph type="title"/>
          </p:nvPr>
        </p:nvSpPr>
        <p:spPr>
          <a:xfrm>
            <a:off x="457200" y="160337"/>
            <a:ext cx="8229600" cy="1143000"/>
          </a:xfrm>
        </p:spPr>
        <p:txBody>
          <a:bodyPr>
            <a:normAutofit fontScale="90000"/>
          </a:bodyPr>
          <a:lstStyle/>
          <a:p>
            <a:r>
              <a:rPr lang="en-US" dirty="0"/>
              <a:t>A network analysis in a highly traumatized sample</a:t>
            </a:r>
          </a:p>
        </p:txBody>
      </p:sp>
      <p:sp>
        <p:nvSpPr>
          <p:cNvPr id="3" name="Vertical Text Placeholder 2">
            <a:extLst>
              <a:ext uri="{FF2B5EF4-FFF2-40B4-BE49-F238E27FC236}">
                <a16:creationId xmlns:a16="http://schemas.microsoft.com/office/drawing/2014/main" id="{E5607C85-F06B-BF41-8886-C854A5AC62BB}"/>
              </a:ext>
            </a:extLst>
          </p:cNvPr>
          <p:cNvSpPr>
            <a:spLocks noGrp="1"/>
          </p:cNvSpPr>
          <p:nvPr>
            <p:ph type="body" orient="vert" idx="1"/>
          </p:nvPr>
        </p:nvSpPr>
        <p:spPr/>
        <p:txBody>
          <a:bodyPr/>
          <a:lstStyle/>
          <a:p>
            <a:endParaRPr lang="en-US" dirty="0"/>
          </a:p>
        </p:txBody>
      </p:sp>
      <p:pic>
        <p:nvPicPr>
          <p:cNvPr id="4" name="Picture 3" descr="Chart, bubble chart&#10;&#10;Description automatically generated">
            <a:extLst>
              <a:ext uri="{FF2B5EF4-FFF2-40B4-BE49-F238E27FC236}">
                <a16:creationId xmlns:a16="http://schemas.microsoft.com/office/drawing/2014/main" id="{2ACA4F2F-374B-B14F-A9C2-174C2AB4A5B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00200"/>
            <a:ext cx="8546465" cy="4349080"/>
          </a:xfrm>
          <a:prstGeom prst="rect">
            <a:avLst/>
          </a:prstGeom>
          <a:noFill/>
          <a:ln>
            <a:noFill/>
          </a:ln>
        </p:spPr>
      </p:pic>
      <p:sp>
        <p:nvSpPr>
          <p:cNvPr id="6" name="Title 1">
            <a:extLst>
              <a:ext uri="{FF2B5EF4-FFF2-40B4-BE49-F238E27FC236}">
                <a16:creationId xmlns:a16="http://schemas.microsoft.com/office/drawing/2014/main" id="{C4E72D7A-5F1E-CC43-BD2F-6C2B92206C57}"/>
              </a:ext>
            </a:extLst>
          </p:cNvPr>
          <p:cNvSpPr txBox="1">
            <a:spLocks/>
          </p:cNvSpPr>
          <p:nvPr/>
        </p:nvSpPr>
        <p:spPr bwMode="auto">
          <a:xfrm>
            <a:off x="1636712" y="6353175"/>
            <a:ext cx="5887616"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eaLnBrk="0" fontAlgn="base" hangingPunct="0">
              <a:spcBef>
                <a:spcPct val="0"/>
              </a:spcBef>
              <a:spcAft>
                <a:spcPct val="0"/>
              </a:spcAft>
              <a:defRPr sz="3200" b="1">
                <a:solidFill>
                  <a:schemeClr val="tx1"/>
                </a:solidFill>
                <a:latin typeface="Arial" charset="0"/>
              </a:defRPr>
            </a:lvl6pPr>
            <a:lvl7pPr marL="914400" algn="l" rtl="0" eaLnBrk="0" fontAlgn="base" hangingPunct="0">
              <a:spcBef>
                <a:spcPct val="0"/>
              </a:spcBef>
              <a:spcAft>
                <a:spcPct val="0"/>
              </a:spcAft>
              <a:defRPr sz="3200" b="1">
                <a:solidFill>
                  <a:schemeClr val="tx1"/>
                </a:solidFill>
                <a:latin typeface="Arial" charset="0"/>
              </a:defRPr>
            </a:lvl7pPr>
            <a:lvl8pPr marL="1371600" algn="l" rtl="0" eaLnBrk="0" fontAlgn="base" hangingPunct="0">
              <a:spcBef>
                <a:spcPct val="0"/>
              </a:spcBef>
              <a:spcAft>
                <a:spcPct val="0"/>
              </a:spcAft>
              <a:defRPr sz="3200" b="1">
                <a:solidFill>
                  <a:schemeClr val="tx1"/>
                </a:solidFill>
                <a:latin typeface="Arial" charset="0"/>
              </a:defRPr>
            </a:lvl8pPr>
            <a:lvl9pPr marL="1828800" algn="l" rtl="0" eaLnBrk="0" fontAlgn="base" hangingPunct="0">
              <a:spcBef>
                <a:spcPct val="0"/>
              </a:spcBef>
              <a:spcAft>
                <a:spcPct val="0"/>
              </a:spcAft>
              <a:defRPr sz="3200" b="1">
                <a:solidFill>
                  <a:schemeClr val="tx1"/>
                </a:solidFill>
                <a:latin typeface="Arial" charset="0"/>
              </a:defRPr>
            </a:lvl9pPr>
          </a:lstStyle>
          <a:p>
            <a:pPr algn="ctr">
              <a:defRPr/>
            </a:pPr>
            <a:r>
              <a:rPr lang="en-GB" sz="1600" b="0" kern="0" dirty="0"/>
              <a:t>Owczarek, Karatzias et al. (2022) Journal of Personality Disorders </a:t>
            </a:r>
          </a:p>
        </p:txBody>
      </p:sp>
    </p:spTree>
    <p:extLst>
      <p:ext uri="{BB962C8B-B14F-4D97-AF65-F5344CB8AC3E}">
        <p14:creationId xmlns:p14="http://schemas.microsoft.com/office/powerpoint/2010/main" val="558739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46075" y="620689"/>
            <a:ext cx="8448675" cy="1296143"/>
          </a:xfrm>
        </p:spPr>
        <p:txBody>
          <a:bodyPr>
            <a:normAutofit/>
          </a:bodyPr>
          <a:lstStyle/>
          <a:p>
            <a:r>
              <a:rPr lang="en-US" altLang="en-US" dirty="0"/>
              <a:t>2 key findings</a:t>
            </a:r>
            <a:endParaRPr lang="en-GB" altLang="en-US" dirty="0"/>
          </a:p>
        </p:txBody>
      </p:sp>
      <p:sp>
        <p:nvSpPr>
          <p:cNvPr id="12291" name="Vertical Text Placeholder 2"/>
          <p:cNvSpPr>
            <a:spLocks noGrp="1"/>
          </p:cNvSpPr>
          <p:nvPr>
            <p:ph type="body" orient="vert" idx="1"/>
          </p:nvPr>
        </p:nvSpPr>
        <p:spPr>
          <a:xfrm>
            <a:off x="346075" y="2060848"/>
            <a:ext cx="8448675" cy="4105003"/>
          </a:xfrm>
        </p:spPr>
        <p:txBody>
          <a:bodyPr vert="horz"/>
          <a:lstStyle/>
          <a:p>
            <a:r>
              <a:rPr lang="en-GB" dirty="0"/>
              <a:t>BPD and CPTSD are largely separated. </a:t>
            </a:r>
          </a:p>
          <a:p>
            <a:r>
              <a:rPr lang="en-GB" dirty="0"/>
              <a:t>Affective Dysregulation items were the only items related to BPD. </a:t>
            </a:r>
            <a:endParaRPr lang="en-GB" altLang="en-US" sz="2400" dirty="0"/>
          </a:p>
        </p:txBody>
      </p:sp>
      <p:sp>
        <p:nvSpPr>
          <p:cNvPr id="5" name="Title 1">
            <a:extLst>
              <a:ext uri="{FF2B5EF4-FFF2-40B4-BE49-F238E27FC236}">
                <a16:creationId xmlns:a16="http://schemas.microsoft.com/office/drawing/2014/main" id="{C4E72D7A-5F1E-CC43-BD2F-6C2B92206C57}"/>
              </a:ext>
            </a:extLst>
          </p:cNvPr>
          <p:cNvSpPr txBox="1">
            <a:spLocks/>
          </p:cNvSpPr>
          <p:nvPr/>
        </p:nvSpPr>
        <p:spPr bwMode="auto">
          <a:xfrm>
            <a:off x="1636712" y="6353175"/>
            <a:ext cx="5887616"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eaLnBrk="0" fontAlgn="base" hangingPunct="0">
              <a:spcBef>
                <a:spcPct val="0"/>
              </a:spcBef>
              <a:spcAft>
                <a:spcPct val="0"/>
              </a:spcAft>
              <a:defRPr sz="3200" b="1">
                <a:solidFill>
                  <a:schemeClr val="tx1"/>
                </a:solidFill>
                <a:latin typeface="Arial" charset="0"/>
              </a:defRPr>
            </a:lvl6pPr>
            <a:lvl7pPr marL="914400" algn="l" rtl="0" eaLnBrk="0" fontAlgn="base" hangingPunct="0">
              <a:spcBef>
                <a:spcPct val="0"/>
              </a:spcBef>
              <a:spcAft>
                <a:spcPct val="0"/>
              </a:spcAft>
              <a:defRPr sz="3200" b="1">
                <a:solidFill>
                  <a:schemeClr val="tx1"/>
                </a:solidFill>
                <a:latin typeface="Arial" charset="0"/>
              </a:defRPr>
            </a:lvl7pPr>
            <a:lvl8pPr marL="1371600" algn="l" rtl="0" eaLnBrk="0" fontAlgn="base" hangingPunct="0">
              <a:spcBef>
                <a:spcPct val="0"/>
              </a:spcBef>
              <a:spcAft>
                <a:spcPct val="0"/>
              </a:spcAft>
              <a:defRPr sz="3200" b="1">
                <a:solidFill>
                  <a:schemeClr val="tx1"/>
                </a:solidFill>
                <a:latin typeface="Arial" charset="0"/>
              </a:defRPr>
            </a:lvl8pPr>
            <a:lvl9pPr marL="1828800" algn="l" rtl="0" eaLnBrk="0" fontAlgn="base" hangingPunct="0">
              <a:spcBef>
                <a:spcPct val="0"/>
              </a:spcBef>
              <a:spcAft>
                <a:spcPct val="0"/>
              </a:spcAft>
              <a:defRPr sz="3200" b="1">
                <a:solidFill>
                  <a:schemeClr val="tx1"/>
                </a:solidFill>
                <a:latin typeface="Arial" charset="0"/>
              </a:defRPr>
            </a:lvl9pPr>
          </a:lstStyle>
          <a:p>
            <a:pPr algn="ctr">
              <a:defRPr/>
            </a:pPr>
            <a:r>
              <a:rPr lang="en-GB" sz="1600" b="0" kern="0" dirty="0"/>
              <a:t>Owczarek, Karatzias et al. (2022) Journal of Personality Disorders </a:t>
            </a:r>
          </a:p>
        </p:txBody>
      </p:sp>
    </p:spTree>
    <p:extLst>
      <p:ext uri="{BB962C8B-B14F-4D97-AF65-F5344CB8AC3E}">
        <p14:creationId xmlns:p14="http://schemas.microsoft.com/office/powerpoint/2010/main" val="708712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46075" y="620689"/>
            <a:ext cx="8448675" cy="1296143"/>
          </a:xfrm>
        </p:spPr>
        <p:txBody>
          <a:bodyPr>
            <a:normAutofit fontScale="90000"/>
          </a:bodyPr>
          <a:lstStyle/>
          <a:p>
            <a:r>
              <a:rPr lang="en-GB" dirty="0"/>
              <a:t>CPTSD in those with a primary diagnosis of EUPD</a:t>
            </a:r>
            <a:endParaRPr lang="en-GB" altLang="en-US" dirty="0"/>
          </a:p>
        </p:txBody>
      </p:sp>
      <p:sp>
        <p:nvSpPr>
          <p:cNvPr id="12291" name="Vertical Text Placeholder 2"/>
          <p:cNvSpPr>
            <a:spLocks noGrp="1"/>
          </p:cNvSpPr>
          <p:nvPr>
            <p:ph type="body" orient="vert" idx="1"/>
          </p:nvPr>
        </p:nvSpPr>
        <p:spPr>
          <a:xfrm>
            <a:off x="346075" y="2060848"/>
            <a:ext cx="8448675" cy="4105003"/>
          </a:xfrm>
        </p:spPr>
        <p:txBody>
          <a:bodyPr vert="horz"/>
          <a:lstStyle/>
          <a:p>
            <a:r>
              <a:rPr lang="en-GB" dirty="0"/>
              <a:t>100% EUPD (n=42 inpatient sample)</a:t>
            </a:r>
          </a:p>
          <a:p>
            <a:r>
              <a:rPr lang="en-GB" dirty="0"/>
              <a:t>66.7% (n=28) met diagnostic criteria for either PTSD (n=5, 11.9%) or CPTSD (n=23, 54.8%)</a:t>
            </a:r>
            <a:endParaRPr lang="en-GB" altLang="en-US" sz="2400" dirty="0"/>
          </a:p>
        </p:txBody>
      </p:sp>
      <p:sp>
        <p:nvSpPr>
          <p:cNvPr id="5" name="Title 1">
            <a:extLst>
              <a:ext uri="{FF2B5EF4-FFF2-40B4-BE49-F238E27FC236}">
                <a16:creationId xmlns:a16="http://schemas.microsoft.com/office/drawing/2014/main" id="{C4E72D7A-5F1E-CC43-BD2F-6C2B92206C57}"/>
              </a:ext>
            </a:extLst>
          </p:cNvPr>
          <p:cNvSpPr txBox="1">
            <a:spLocks/>
          </p:cNvSpPr>
          <p:nvPr/>
        </p:nvSpPr>
        <p:spPr bwMode="auto">
          <a:xfrm>
            <a:off x="1636712" y="6353175"/>
            <a:ext cx="5887616"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eaLnBrk="0" fontAlgn="base" hangingPunct="0">
              <a:spcBef>
                <a:spcPct val="0"/>
              </a:spcBef>
              <a:spcAft>
                <a:spcPct val="0"/>
              </a:spcAft>
              <a:defRPr sz="3200" b="1">
                <a:solidFill>
                  <a:schemeClr val="tx1"/>
                </a:solidFill>
                <a:latin typeface="Arial" charset="0"/>
              </a:defRPr>
            </a:lvl6pPr>
            <a:lvl7pPr marL="914400" algn="l" rtl="0" eaLnBrk="0" fontAlgn="base" hangingPunct="0">
              <a:spcBef>
                <a:spcPct val="0"/>
              </a:spcBef>
              <a:spcAft>
                <a:spcPct val="0"/>
              </a:spcAft>
              <a:defRPr sz="3200" b="1">
                <a:solidFill>
                  <a:schemeClr val="tx1"/>
                </a:solidFill>
                <a:latin typeface="Arial" charset="0"/>
              </a:defRPr>
            </a:lvl7pPr>
            <a:lvl8pPr marL="1371600" algn="l" rtl="0" eaLnBrk="0" fontAlgn="base" hangingPunct="0">
              <a:spcBef>
                <a:spcPct val="0"/>
              </a:spcBef>
              <a:spcAft>
                <a:spcPct val="0"/>
              </a:spcAft>
              <a:defRPr sz="3200" b="1">
                <a:solidFill>
                  <a:schemeClr val="tx1"/>
                </a:solidFill>
                <a:latin typeface="Arial" charset="0"/>
              </a:defRPr>
            </a:lvl8pPr>
            <a:lvl9pPr marL="1828800" algn="l" rtl="0" eaLnBrk="0" fontAlgn="base" hangingPunct="0">
              <a:spcBef>
                <a:spcPct val="0"/>
              </a:spcBef>
              <a:spcAft>
                <a:spcPct val="0"/>
              </a:spcAft>
              <a:defRPr sz="3200" b="1">
                <a:solidFill>
                  <a:schemeClr val="tx1"/>
                </a:solidFill>
                <a:latin typeface="Arial" charset="0"/>
              </a:defRPr>
            </a:lvl9pPr>
          </a:lstStyle>
          <a:p>
            <a:pPr algn="ctr">
              <a:defRPr/>
            </a:pPr>
            <a:r>
              <a:rPr lang="en-GB" sz="1600" b="0" kern="0" dirty="0"/>
              <a:t>Morris et al. (2021): Abuse: An international Impact Journal</a:t>
            </a:r>
          </a:p>
        </p:txBody>
      </p:sp>
    </p:spTree>
    <p:extLst>
      <p:ext uri="{BB962C8B-B14F-4D97-AF65-F5344CB8AC3E}">
        <p14:creationId xmlns:p14="http://schemas.microsoft.com/office/powerpoint/2010/main" val="2498804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46075" y="620689"/>
            <a:ext cx="8448675" cy="1296143"/>
          </a:xfrm>
        </p:spPr>
        <p:txBody>
          <a:bodyPr>
            <a:normAutofit fontScale="90000"/>
          </a:bodyPr>
          <a:lstStyle/>
          <a:p>
            <a:r>
              <a:rPr lang="en-GB" dirty="0"/>
              <a:t>EUPD, Complex PTSD and functional impairment</a:t>
            </a:r>
            <a:endParaRPr lang="en-GB" altLang="en-US" dirty="0"/>
          </a:p>
        </p:txBody>
      </p:sp>
      <p:sp>
        <p:nvSpPr>
          <p:cNvPr id="12291" name="Vertical Text Placeholder 2"/>
          <p:cNvSpPr>
            <a:spLocks noGrp="1"/>
          </p:cNvSpPr>
          <p:nvPr>
            <p:ph type="body" orient="vert" idx="1"/>
          </p:nvPr>
        </p:nvSpPr>
        <p:spPr>
          <a:xfrm>
            <a:off x="346075" y="2060848"/>
            <a:ext cx="8448675" cy="4105003"/>
          </a:xfrm>
        </p:spPr>
        <p:txBody>
          <a:bodyPr vert="horz">
            <a:normAutofit/>
          </a:bodyPr>
          <a:lstStyle/>
          <a:p>
            <a:pPr marL="0" indent="0" algn="ctr">
              <a:buNone/>
            </a:pPr>
            <a:endParaRPr lang="en-GB" sz="3600" b="0" i="0" dirty="0">
              <a:solidFill>
                <a:srgbClr val="1F1F1F"/>
              </a:solidFill>
              <a:effectLst/>
              <a:latin typeface="ElsevierGulliver"/>
            </a:endParaRPr>
          </a:p>
          <a:p>
            <a:pPr marL="0" indent="0" algn="ctr">
              <a:buNone/>
            </a:pPr>
            <a:r>
              <a:rPr lang="en-GB" sz="3600" b="1" i="1" dirty="0">
                <a:solidFill>
                  <a:srgbClr val="1F1F1F"/>
                </a:solidFill>
                <a:effectLst/>
                <a:latin typeface="ElsevierGulliver"/>
              </a:rPr>
              <a:t>“sense of threat </a:t>
            </a:r>
            <a:r>
              <a:rPr lang="en-GB" sz="3600" b="0" i="0" dirty="0">
                <a:solidFill>
                  <a:srgbClr val="1F1F1F"/>
                </a:solidFill>
                <a:effectLst/>
                <a:latin typeface="ElsevierGulliver"/>
              </a:rPr>
              <a:t>and </a:t>
            </a:r>
            <a:r>
              <a:rPr lang="en-GB" sz="3600" b="1" i="1" dirty="0">
                <a:solidFill>
                  <a:srgbClr val="1F1F1F"/>
                </a:solidFill>
                <a:effectLst/>
                <a:latin typeface="ElsevierGulliver"/>
              </a:rPr>
              <a:t>disturbances in relationships</a:t>
            </a:r>
            <a:r>
              <a:rPr lang="en-GB" sz="3600" b="0" i="0" dirty="0">
                <a:solidFill>
                  <a:srgbClr val="1F1F1F"/>
                </a:solidFill>
                <a:effectLst/>
                <a:latin typeface="ElsevierGulliver"/>
              </a:rPr>
              <a:t> were significant predictors of functional impairment severity when controlling for other symptom clusters”</a:t>
            </a:r>
            <a:endParaRPr lang="en-GB" altLang="en-US" sz="3600" dirty="0"/>
          </a:p>
        </p:txBody>
      </p:sp>
      <p:sp>
        <p:nvSpPr>
          <p:cNvPr id="5" name="Title 1">
            <a:extLst>
              <a:ext uri="{FF2B5EF4-FFF2-40B4-BE49-F238E27FC236}">
                <a16:creationId xmlns:a16="http://schemas.microsoft.com/office/drawing/2014/main" id="{C4E72D7A-5F1E-CC43-BD2F-6C2B92206C57}"/>
              </a:ext>
            </a:extLst>
          </p:cNvPr>
          <p:cNvSpPr txBox="1">
            <a:spLocks/>
          </p:cNvSpPr>
          <p:nvPr/>
        </p:nvSpPr>
        <p:spPr bwMode="auto">
          <a:xfrm>
            <a:off x="1636712" y="6353175"/>
            <a:ext cx="5887616"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eaLnBrk="0" fontAlgn="base" hangingPunct="0">
              <a:spcBef>
                <a:spcPct val="0"/>
              </a:spcBef>
              <a:spcAft>
                <a:spcPct val="0"/>
              </a:spcAft>
              <a:defRPr sz="3200" b="1">
                <a:solidFill>
                  <a:schemeClr val="tx1"/>
                </a:solidFill>
                <a:latin typeface="Arial" charset="0"/>
              </a:defRPr>
            </a:lvl6pPr>
            <a:lvl7pPr marL="914400" algn="l" rtl="0" eaLnBrk="0" fontAlgn="base" hangingPunct="0">
              <a:spcBef>
                <a:spcPct val="0"/>
              </a:spcBef>
              <a:spcAft>
                <a:spcPct val="0"/>
              </a:spcAft>
              <a:defRPr sz="3200" b="1">
                <a:solidFill>
                  <a:schemeClr val="tx1"/>
                </a:solidFill>
                <a:latin typeface="Arial" charset="0"/>
              </a:defRPr>
            </a:lvl7pPr>
            <a:lvl8pPr marL="1371600" algn="l" rtl="0" eaLnBrk="0" fontAlgn="base" hangingPunct="0">
              <a:spcBef>
                <a:spcPct val="0"/>
              </a:spcBef>
              <a:spcAft>
                <a:spcPct val="0"/>
              </a:spcAft>
              <a:defRPr sz="3200" b="1">
                <a:solidFill>
                  <a:schemeClr val="tx1"/>
                </a:solidFill>
                <a:latin typeface="Arial" charset="0"/>
              </a:defRPr>
            </a:lvl8pPr>
            <a:lvl9pPr marL="1828800" algn="l" rtl="0" eaLnBrk="0" fontAlgn="base" hangingPunct="0">
              <a:spcBef>
                <a:spcPct val="0"/>
              </a:spcBef>
              <a:spcAft>
                <a:spcPct val="0"/>
              </a:spcAft>
              <a:defRPr sz="3200" b="1">
                <a:solidFill>
                  <a:schemeClr val="tx1"/>
                </a:solidFill>
                <a:latin typeface="Arial" charset="0"/>
              </a:defRPr>
            </a:lvl9pPr>
          </a:lstStyle>
          <a:p>
            <a:pPr algn="ctr">
              <a:defRPr/>
            </a:pPr>
            <a:r>
              <a:rPr lang="en-GB" sz="1600" b="0" kern="0" dirty="0"/>
              <a:t>Webb, Morris et al. (2022): European Journal of Trauma and Dissociation</a:t>
            </a:r>
          </a:p>
        </p:txBody>
      </p:sp>
    </p:spTree>
    <p:extLst>
      <p:ext uri="{BB962C8B-B14F-4D97-AF65-F5344CB8AC3E}">
        <p14:creationId xmlns:p14="http://schemas.microsoft.com/office/powerpoint/2010/main" val="253849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Vertical Text Placeholder 2"/>
          <p:cNvSpPr>
            <a:spLocks noGrp="1"/>
          </p:cNvSpPr>
          <p:nvPr>
            <p:ph type="body" orient="vert" idx="1"/>
          </p:nvPr>
        </p:nvSpPr>
        <p:spPr>
          <a:xfrm>
            <a:off x="346075" y="980728"/>
            <a:ext cx="8448675" cy="5185123"/>
          </a:xfrm>
        </p:spPr>
        <p:txBody>
          <a:bodyPr vert="horz">
            <a:normAutofit/>
          </a:bodyPr>
          <a:lstStyle/>
          <a:p>
            <a:pPr marL="0" indent="0" algn="ctr">
              <a:buNone/>
            </a:pPr>
            <a:r>
              <a:rPr lang="en-GB" altLang="en-US" sz="3600" dirty="0"/>
              <a:t>Overall evidence suggest that different symptom clusters might be more prominent depending on primary diagnosis:</a:t>
            </a:r>
          </a:p>
          <a:p>
            <a:pPr marL="0" indent="0" algn="ctr">
              <a:buNone/>
            </a:pPr>
            <a:endParaRPr lang="en-GB" altLang="en-US" sz="3600" dirty="0"/>
          </a:p>
          <a:p>
            <a:pPr marL="0" indent="0" algn="ctr">
              <a:buNone/>
            </a:pPr>
            <a:r>
              <a:rPr lang="en-GB" altLang="en-US" sz="3600" dirty="0"/>
              <a:t>CPTSD: Disturbed self-concept</a:t>
            </a:r>
          </a:p>
          <a:p>
            <a:pPr marL="0" indent="0" algn="ctr">
              <a:buNone/>
            </a:pPr>
            <a:r>
              <a:rPr lang="en-GB" altLang="en-US" sz="3600" dirty="0"/>
              <a:t>CPTSD + EUPD: Affect Dysregulation</a:t>
            </a:r>
          </a:p>
          <a:p>
            <a:pPr marL="0" indent="0" algn="ctr">
              <a:buNone/>
            </a:pPr>
            <a:r>
              <a:rPr lang="en-GB" altLang="en-US" sz="3600" dirty="0"/>
              <a:t>EUPD: Disturbed Relationships</a:t>
            </a:r>
          </a:p>
        </p:txBody>
      </p:sp>
    </p:spTree>
    <p:extLst>
      <p:ext uri="{BB962C8B-B14F-4D97-AF65-F5344CB8AC3E}">
        <p14:creationId xmlns:p14="http://schemas.microsoft.com/office/powerpoint/2010/main" val="2687025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260475" y="723900"/>
            <a:ext cx="6680200" cy="685800"/>
          </a:xfrm>
        </p:spPr>
        <p:txBody>
          <a:bodyPr>
            <a:normAutofit fontScale="90000"/>
          </a:bodyPr>
          <a:lstStyle/>
          <a:p>
            <a:pPr>
              <a:defRPr/>
            </a:pPr>
            <a:r>
              <a:rPr lang="en-US" sz="2400" dirty="0">
                <a:solidFill>
                  <a:srgbClr val="002060"/>
                </a:solidFill>
              </a:rPr>
              <a:t> </a:t>
            </a:r>
            <a:br>
              <a:rPr lang="en-US" sz="2400" dirty="0">
                <a:solidFill>
                  <a:srgbClr val="002060"/>
                </a:solidFill>
              </a:rPr>
            </a:br>
            <a:r>
              <a:rPr lang="en-US" dirty="0">
                <a:solidFill>
                  <a:srgbClr val="002060"/>
                </a:solidFill>
              </a:rPr>
              <a:t>  ICD-11 PTSD and Complex PTSD</a:t>
            </a:r>
            <a:r>
              <a:rPr lang="en-US" sz="2700" dirty="0">
                <a:solidFill>
                  <a:srgbClr val="C00000"/>
                </a:solidFill>
              </a:rPr>
              <a:t/>
            </a:r>
            <a:br>
              <a:rPr lang="en-US" sz="2700" dirty="0">
                <a:solidFill>
                  <a:srgbClr val="C00000"/>
                </a:solidFill>
              </a:rPr>
            </a:br>
            <a:endParaRPr lang="en-US" sz="2100" i="1" dirty="0"/>
          </a:p>
        </p:txBody>
      </p:sp>
      <p:graphicFrame>
        <p:nvGraphicFramePr>
          <p:cNvPr id="6" name="Table 5"/>
          <p:cNvGraphicFramePr>
            <a:graphicFrameLocks noGrp="1"/>
          </p:cNvGraphicFramePr>
          <p:nvPr>
            <p:extLst>
              <p:ext uri="{D42A27DB-BD31-4B8C-83A1-F6EECF244321}">
                <p14:modId xmlns:p14="http://schemas.microsoft.com/office/powerpoint/2010/main" val="523385441"/>
              </p:ext>
            </p:extLst>
          </p:nvPr>
        </p:nvGraphicFramePr>
        <p:xfrm>
          <a:off x="3563938" y="1701800"/>
          <a:ext cx="5221287" cy="3598881"/>
        </p:xfrm>
        <a:graphic>
          <a:graphicData uri="http://schemas.openxmlformats.org/drawingml/2006/table">
            <a:tbl>
              <a:tblPr firstRow="1" bandRow="1">
                <a:tableStyleId>{5A111915-BE36-4E01-A7E5-04B1672EAD32}</a:tableStyleId>
              </a:tblPr>
              <a:tblGrid>
                <a:gridCol w="2597092">
                  <a:extLst>
                    <a:ext uri="{9D8B030D-6E8A-4147-A177-3AD203B41FA5}">
                      <a16:colId xmlns:a16="http://schemas.microsoft.com/office/drawing/2014/main" val="20000"/>
                    </a:ext>
                  </a:extLst>
                </a:gridCol>
                <a:gridCol w="2624195">
                  <a:extLst>
                    <a:ext uri="{9D8B030D-6E8A-4147-A177-3AD203B41FA5}">
                      <a16:colId xmlns:a16="http://schemas.microsoft.com/office/drawing/2014/main" val="20001"/>
                    </a:ext>
                  </a:extLst>
                </a:gridCol>
              </a:tblGrid>
              <a:tr h="323383">
                <a:tc gridSpan="2">
                  <a:txBody>
                    <a:bodyPr/>
                    <a:lstStyle/>
                    <a:p>
                      <a:pPr algn="ctr"/>
                      <a:r>
                        <a:rPr lang="en-US" sz="1400" b="0" dirty="0"/>
                        <a:t>“Gate” Criterion: Traumatic Stressor</a:t>
                      </a:r>
                    </a:p>
                  </a:txBody>
                  <a:tcPr marL="68576" marR="68576" marT="34274" marB="34274">
                    <a:lnB w="9525" cap="flat" cmpd="sng" algn="ctr">
                      <a:noFill/>
                      <a:prstDash val="solid"/>
                    </a:lnB>
                    <a:solidFill>
                      <a:schemeClr val="accent1">
                        <a:lumMod val="75000"/>
                      </a:schemeClr>
                    </a:solidFill>
                  </a:tcPr>
                </a:tc>
                <a:tc hMerge="1">
                  <a:txBody>
                    <a:bodyPr/>
                    <a:lstStyle/>
                    <a:p>
                      <a:endParaRPr lang="en-US" dirty="0"/>
                    </a:p>
                  </a:txBody>
                  <a:tcPr/>
                </a:tc>
                <a:extLst>
                  <a:ext uri="{0D108BD9-81ED-4DB2-BD59-A6C34878D82A}">
                    <a16:rowId xmlns:a16="http://schemas.microsoft.com/office/drawing/2014/main" val="10000"/>
                  </a:ext>
                </a:extLst>
              </a:tr>
              <a:tr h="472107">
                <a:tc>
                  <a:txBody>
                    <a:bodyPr/>
                    <a:lstStyle/>
                    <a:p>
                      <a:r>
                        <a:rPr lang="en-US" sz="1800" b="1" dirty="0">
                          <a:solidFill>
                            <a:srgbClr val="002060"/>
                          </a:solidFill>
                        </a:rPr>
                        <a:t>PTSD</a:t>
                      </a:r>
                    </a:p>
                  </a:txBody>
                  <a:tcPr marL="68576" marR="68576" marT="34274" marB="34274">
                    <a:lnL w="9525" cap="flat" cmpd="sng" algn="ctr">
                      <a:noFill/>
                      <a:prstDash val="soli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800" b="1" dirty="0">
                          <a:solidFill>
                            <a:srgbClr val="002060"/>
                          </a:solidFill>
                        </a:rPr>
                        <a:t>CPTSD</a:t>
                      </a:r>
                    </a:p>
                  </a:txBody>
                  <a:tcPr marL="68576" marR="68576" marT="34274" marB="34274">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2865">
                <a:tc>
                  <a:txBody>
                    <a:bodyPr/>
                    <a:lstStyle/>
                    <a:p>
                      <a:r>
                        <a:rPr lang="en-US" sz="1800" dirty="0">
                          <a:solidFill>
                            <a:srgbClr val="002060"/>
                          </a:solidFill>
                        </a:rPr>
                        <a:t> Re-experiencing</a:t>
                      </a:r>
                    </a:p>
                  </a:txBody>
                  <a:tcPr marL="68576" marR="68576" marT="34274" marB="34274">
                    <a:lnL w="9525" cap="flat" cmpd="sng" algn="ctr">
                      <a:noFill/>
                      <a:prstDash val="soli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800" dirty="0">
                          <a:solidFill>
                            <a:srgbClr val="002060"/>
                          </a:solidFill>
                        </a:rPr>
                        <a:t>Re-experiencing</a:t>
                      </a:r>
                    </a:p>
                  </a:txBody>
                  <a:tcPr marL="68576" marR="68576" marT="34274" marB="34274">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2865">
                <a:tc>
                  <a:txBody>
                    <a:bodyPr/>
                    <a:lstStyle/>
                    <a:p>
                      <a:r>
                        <a:rPr lang="en-US" sz="1800" dirty="0">
                          <a:solidFill>
                            <a:srgbClr val="002060"/>
                          </a:solidFill>
                        </a:rPr>
                        <a:t> Avoidance</a:t>
                      </a:r>
                    </a:p>
                  </a:txBody>
                  <a:tcPr marL="68576" marR="68576" marT="34274" marB="34274">
                    <a:lnL w="9525" cap="flat" cmpd="sng" algn="ctr">
                      <a:noFill/>
                      <a:prstDash val="soli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800" dirty="0">
                          <a:solidFill>
                            <a:srgbClr val="002060"/>
                          </a:solidFill>
                        </a:rPr>
                        <a:t>Avoidance </a:t>
                      </a:r>
                    </a:p>
                  </a:txBody>
                  <a:tcPr marL="68576" marR="68576" marT="34274" marB="34274">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2865">
                <a:tc>
                  <a:txBody>
                    <a:bodyPr/>
                    <a:lstStyle/>
                    <a:p>
                      <a:r>
                        <a:rPr lang="en-US" sz="1800" dirty="0">
                          <a:solidFill>
                            <a:srgbClr val="002060"/>
                          </a:solidFill>
                        </a:rPr>
                        <a:t> Sense of Threat </a:t>
                      </a:r>
                    </a:p>
                  </a:txBody>
                  <a:tcPr marL="68576" marR="68576" marT="34274" marB="34274">
                    <a:lnL w="9525" cap="flat" cmpd="sng" algn="ctr">
                      <a:noFill/>
                      <a:prstDash val="soli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800" dirty="0">
                          <a:solidFill>
                            <a:srgbClr val="002060"/>
                          </a:solidFill>
                        </a:rPr>
                        <a:t>Sense of Threat </a:t>
                      </a:r>
                    </a:p>
                  </a:txBody>
                  <a:tcPr marL="68576" marR="68576" marT="34274" marB="34274">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2865">
                <a:tc>
                  <a:txBody>
                    <a:bodyPr/>
                    <a:lstStyle/>
                    <a:p>
                      <a:endParaRPr lang="en-US" sz="1800" dirty="0">
                        <a:solidFill>
                          <a:srgbClr val="002060"/>
                        </a:solidFill>
                      </a:endParaRPr>
                    </a:p>
                  </a:txBody>
                  <a:tcPr marL="68576" marR="68576" marT="34274" marB="34274">
                    <a:lnL w="9525" cap="flat" cmpd="sng" algn="ctr">
                      <a:noFill/>
                      <a:prstDash val="soli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800" dirty="0">
                          <a:solidFill>
                            <a:srgbClr val="002060"/>
                          </a:solidFill>
                        </a:rPr>
                        <a:t>Affect Dysregulation</a:t>
                      </a:r>
                    </a:p>
                  </a:txBody>
                  <a:tcPr marL="68576" marR="68576" marT="34274" marB="34274">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2865">
                <a:tc>
                  <a:txBody>
                    <a:bodyPr/>
                    <a:lstStyle/>
                    <a:p>
                      <a:endParaRPr lang="en-US" sz="1800" dirty="0">
                        <a:solidFill>
                          <a:srgbClr val="002060"/>
                        </a:solidFill>
                      </a:endParaRPr>
                    </a:p>
                  </a:txBody>
                  <a:tcPr marL="68576" marR="68576" marT="34274" marB="34274">
                    <a:lnL w="9525" cap="flat" cmpd="sng" algn="ctr">
                      <a:noFill/>
                      <a:prstDash val="soli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800" dirty="0">
                          <a:solidFill>
                            <a:srgbClr val="002060"/>
                          </a:solidFill>
                        </a:rPr>
                        <a:t>Negative Self Concept</a:t>
                      </a:r>
                    </a:p>
                  </a:txBody>
                  <a:tcPr marL="68576" marR="68576" marT="34274" marB="34274">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6944">
                <a:tc>
                  <a:txBody>
                    <a:bodyPr/>
                    <a:lstStyle/>
                    <a:p>
                      <a:endParaRPr lang="en-US" sz="1800" dirty="0">
                        <a:solidFill>
                          <a:srgbClr val="002060"/>
                        </a:solidFill>
                      </a:endParaRPr>
                    </a:p>
                  </a:txBody>
                  <a:tcPr marL="68576" marR="68576" marT="34274" marB="34274">
                    <a:lnL w="9525" cap="flat" cmpd="sng" algn="ctr">
                      <a:noFill/>
                      <a:prstDash val="soli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800" dirty="0">
                          <a:solidFill>
                            <a:srgbClr val="002060"/>
                          </a:solidFill>
                        </a:rPr>
                        <a:t>Disturbed Relationships </a:t>
                      </a:r>
                    </a:p>
                  </a:txBody>
                  <a:tcPr marL="68576" marR="68576" marT="34274" marB="34274">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72107">
                <a:tc>
                  <a:txBody>
                    <a:bodyPr/>
                    <a:lstStyle/>
                    <a:p>
                      <a:r>
                        <a:rPr lang="en-US" sz="1800" dirty="0">
                          <a:solidFill>
                            <a:srgbClr val="002060"/>
                          </a:solidFill>
                        </a:rPr>
                        <a:t>Functional  Impairment </a:t>
                      </a:r>
                    </a:p>
                  </a:txBody>
                  <a:tcPr marL="68576" marR="68576" marT="34274" marB="34274">
                    <a:lnL w="9525" cap="flat" cmpd="sng" algn="ctr">
                      <a:noFill/>
                      <a:prstDash val="solid"/>
                    </a:lnL>
                    <a:lnR w="12700" cap="flat" cmpd="sng" algn="ctr">
                      <a:no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solidFill>
                            <a:srgbClr val="002060"/>
                          </a:solidFill>
                        </a:rPr>
                        <a:t>Functional Impairment </a:t>
                      </a:r>
                    </a:p>
                  </a:txBody>
                  <a:tcPr marL="68576" marR="68576" marT="34274" marB="34274">
                    <a:lnL w="12700"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1420662"/>
                  </a:ext>
                </a:extLst>
              </a:tr>
            </a:tbl>
          </a:graphicData>
        </a:graphic>
      </p:graphicFrame>
      <p:pic>
        <p:nvPicPr>
          <p:cNvPr id="719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7838" y="1789113"/>
            <a:ext cx="2879725"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9476D94-FF26-44E2-BF27-518D9BDC0D01}"/>
              </a:ext>
            </a:extLst>
          </p:cNvPr>
          <p:cNvSpPr txBox="1"/>
          <p:nvPr/>
        </p:nvSpPr>
        <p:spPr>
          <a:xfrm>
            <a:off x="2843213" y="5630863"/>
            <a:ext cx="6053137" cy="484187"/>
          </a:xfrm>
          <a:prstGeom prst="rect">
            <a:avLst/>
          </a:prstGeom>
          <a:noFill/>
        </p:spPr>
        <p:txBody>
          <a:bodyPr>
            <a:spAutoFit/>
          </a:bodyPr>
          <a:lstStyle/>
          <a:p>
            <a:pPr>
              <a:defRPr/>
            </a:pPr>
            <a:r>
              <a:rPr lang="en-IE" sz="1275" dirty="0">
                <a:solidFill>
                  <a:srgbClr val="002060"/>
                </a:solidFill>
              </a:rPr>
              <a:t>Diagnosis is either PTSD </a:t>
            </a:r>
            <a:r>
              <a:rPr lang="en-IE" sz="1275" i="1" dirty="0">
                <a:solidFill>
                  <a:srgbClr val="002060"/>
                </a:solidFill>
              </a:rPr>
              <a:t>or</a:t>
            </a:r>
            <a:r>
              <a:rPr lang="en-IE" sz="1275" dirty="0">
                <a:solidFill>
                  <a:srgbClr val="002060"/>
                </a:solidFill>
              </a:rPr>
              <a:t> CPTSD: If  PTSD and DSO criteria  met = CPTSD</a:t>
            </a:r>
          </a:p>
          <a:p>
            <a:pPr>
              <a:defRPr/>
            </a:pPr>
            <a:r>
              <a:rPr lang="en-IE" sz="1275" dirty="0">
                <a:solidFill>
                  <a:srgbClr val="002060"/>
                </a:solidFill>
              </a:rPr>
              <a:t>Type of trauma is a risk factor  not a requirement for a diagnosis</a:t>
            </a:r>
            <a:endParaRPr lang="en-US" sz="1275" dirty="0">
              <a:solidFill>
                <a:srgbClr val="002060"/>
              </a:solidFill>
            </a:endParaRPr>
          </a:p>
        </p:txBody>
      </p:sp>
      <p:pic>
        <p:nvPicPr>
          <p:cNvPr id="719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257300"/>
            <a:ext cx="267176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9945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890712" y="1241282"/>
            <a:ext cx="5376863" cy="498475"/>
          </a:xfrm>
        </p:spPr>
        <p:txBody>
          <a:bodyPr/>
          <a:lstStyle/>
          <a:p>
            <a:pPr algn="ctr"/>
            <a:r>
              <a:rPr lang="en-GB" altLang="en-US" sz="2400" b="1" dirty="0"/>
              <a:t>Emotional Regulation</a:t>
            </a:r>
          </a:p>
        </p:txBody>
      </p:sp>
      <p:sp>
        <p:nvSpPr>
          <p:cNvPr id="13315" name="Vertical Text Placeholder 2"/>
          <p:cNvSpPr>
            <a:spLocks noGrp="1"/>
          </p:cNvSpPr>
          <p:nvPr>
            <p:ph type="body" orient="vert" idx="1"/>
          </p:nvPr>
        </p:nvSpPr>
        <p:spPr>
          <a:xfrm>
            <a:off x="400042" y="1922752"/>
            <a:ext cx="4225925" cy="771525"/>
          </a:xfrm>
        </p:spPr>
        <p:txBody>
          <a:bodyPr vert="horz">
            <a:normAutofit/>
          </a:bodyPr>
          <a:lstStyle/>
          <a:p>
            <a:pPr marL="0" indent="0">
              <a:buFontTx/>
              <a:buNone/>
            </a:pPr>
            <a:r>
              <a:rPr lang="en-GB" altLang="en-US" sz="2000" dirty="0">
                <a:latin typeface="+mj-lt"/>
              </a:rPr>
              <a:t>reactive anger and substance misuse </a:t>
            </a:r>
          </a:p>
        </p:txBody>
      </p:sp>
      <p:sp>
        <p:nvSpPr>
          <p:cNvPr id="4" name="Vertical Text Placeholder 2"/>
          <p:cNvSpPr txBox="1">
            <a:spLocks/>
          </p:cNvSpPr>
          <p:nvPr/>
        </p:nvSpPr>
        <p:spPr bwMode="auto">
          <a:xfrm>
            <a:off x="4658077" y="1879421"/>
            <a:ext cx="422592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defRPr/>
            </a:pPr>
            <a:r>
              <a:rPr lang="en-GB" kern="0" dirty="0"/>
              <a:t>self-injurious behaviours and suicidality </a:t>
            </a:r>
          </a:p>
        </p:txBody>
      </p:sp>
      <p:sp>
        <p:nvSpPr>
          <p:cNvPr id="5" name="Vertical Text Placeholder 2"/>
          <p:cNvSpPr txBox="1">
            <a:spLocks/>
          </p:cNvSpPr>
          <p:nvPr/>
        </p:nvSpPr>
        <p:spPr bwMode="auto">
          <a:xfrm>
            <a:off x="1302732" y="619211"/>
            <a:ext cx="23749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defRPr/>
            </a:pPr>
            <a:r>
              <a:rPr lang="en-GB" sz="3200" b="1" kern="0" dirty="0"/>
              <a:t>CPTSD</a:t>
            </a:r>
          </a:p>
        </p:txBody>
      </p:sp>
      <p:sp>
        <p:nvSpPr>
          <p:cNvPr id="6" name="Vertical Text Placeholder 2"/>
          <p:cNvSpPr txBox="1">
            <a:spLocks/>
          </p:cNvSpPr>
          <p:nvPr/>
        </p:nvSpPr>
        <p:spPr bwMode="auto">
          <a:xfrm>
            <a:off x="6052344" y="657623"/>
            <a:ext cx="2160587"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defRPr/>
            </a:pPr>
            <a:r>
              <a:rPr lang="en-GB" sz="3200" b="1" kern="0" dirty="0"/>
              <a:t>BPD</a:t>
            </a:r>
          </a:p>
        </p:txBody>
      </p:sp>
      <p:sp>
        <p:nvSpPr>
          <p:cNvPr id="7" name="Title 1"/>
          <p:cNvSpPr txBox="1">
            <a:spLocks/>
          </p:cNvSpPr>
          <p:nvPr/>
        </p:nvSpPr>
        <p:spPr bwMode="auto">
          <a:xfrm>
            <a:off x="1855644" y="2624968"/>
            <a:ext cx="537686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eaLnBrk="0" fontAlgn="base" hangingPunct="0">
              <a:spcBef>
                <a:spcPct val="0"/>
              </a:spcBef>
              <a:spcAft>
                <a:spcPct val="0"/>
              </a:spcAft>
              <a:defRPr sz="3200" b="1">
                <a:solidFill>
                  <a:schemeClr val="tx1"/>
                </a:solidFill>
                <a:latin typeface="Arial" charset="0"/>
              </a:defRPr>
            </a:lvl6pPr>
            <a:lvl7pPr marL="914400" algn="l" rtl="0" eaLnBrk="0" fontAlgn="base" hangingPunct="0">
              <a:spcBef>
                <a:spcPct val="0"/>
              </a:spcBef>
              <a:spcAft>
                <a:spcPct val="0"/>
              </a:spcAft>
              <a:defRPr sz="3200" b="1">
                <a:solidFill>
                  <a:schemeClr val="tx1"/>
                </a:solidFill>
                <a:latin typeface="Arial" charset="0"/>
              </a:defRPr>
            </a:lvl7pPr>
            <a:lvl8pPr marL="1371600" algn="l" rtl="0" eaLnBrk="0" fontAlgn="base" hangingPunct="0">
              <a:spcBef>
                <a:spcPct val="0"/>
              </a:spcBef>
              <a:spcAft>
                <a:spcPct val="0"/>
              </a:spcAft>
              <a:defRPr sz="3200" b="1">
                <a:solidFill>
                  <a:schemeClr val="tx1"/>
                </a:solidFill>
                <a:latin typeface="Arial" charset="0"/>
              </a:defRPr>
            </a:lvl8pPr>
            <a:lvl9pPr marL="1828800" algn="l" rtl="0" eaLnBrk="0" fontAlgn="base" hangingPunct="0">
              <a:spcBef>
                <a:spcPct val="0"/>
              </a:spcBef>
              <a:spcAft>
                <a:spcPct val="0"/>
              </a:spcAft>
              <a:defRPr sz="3200" b="1">
                <a:solidFill>
                  <a:schemeClr val="tx1"/>
                </a:solidFill>
                <a:latin typeface="Arial" charset="0"/>
              </a:defRPr>
            </a:lvl9pPr>
          </a:lstStyle>
          <a:p>
            <a:pPr algn="ctr">
              <a:defRPr/>
            </a:pPr>
            <a:r>
              <a:rPr lang="en-GB" sz="2400" kern="0" dirty="0"/>
              <a:t>Disrupted Sense of self</a:t>
            </a:r>
          </a:p>
        </p:txBody>
      </p:sp>
      <p:sp>
        <p:nvSpPr>
          <p:cNvPr id="8" name="Vertical Text Placeholder 2"/>
          <p:cNvSpPr txBox="1">
            <a:spLocks/>
          </p:cNvSpPr>
          <p:nvPr/>
        </p:nvSpPr>
        <p:spPr bwMode="auto">
          <a:xfrm>
            <a:off x="4658077" y="3317118"/>
            <a:ext cx="42259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defRPr/>
            </a:pPr>
            <a:r>
              <a:rPr lang="en-GB" dirty="0"/>
              <a:t>highly unstable and alternating between polarised positive and negative self-perception</a:t>
            </a:r>
            <a:endParaRPr lang="en-GB" kern="0" dirty="0"/>
          </a:p>
        </p:txBody>
      </p:sp>
      <p:sp>
        <p:nvSpPr>
          <p:cNvPr id="9" name="Vertical Text Placeholder 2"/>
          <p:cNvSpPr txBox="1">
            <a:spLocks/>
          </p:cNvSpPr>
          <p:nvPr/>
        </p:nvSpPr>
        <p:spPr bwMode="auto">
          <a:xfrm>
            <a:off x="551656" y="3325020"/>
            <a:ext cx="3773488"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defRPr/>
            </a:pPr>
            <a:r>
              <a:rPr lang="en-GB" dirty="0"/>
              <a:t>sense of self is defined as a stable, deeply negative self-perception</a:t>
            </a:r>
            <a:endParaRPr lang="en-GB" kern="0" dirty="0"/>
          </a:p>
        </p:txBody>
      </p:sp>
      <p:sp>
        <p:nvSpPr>
          <p:cNvPr id="10" name="Title 1"/>
          <p:cNvSpPr txBox="1">
            <a:spLocks/>
          </p:cNvSpPr>
          <p:nvPr/>
        </p:nvSpPr>
        <p:spPr bwMode="auto">
          <a:xfrm>
            <a:off x="1750714" y="4288993"/>
            <a:ext cx="53768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eaLnBrk="0" fontAlgn="base" hangingPunct="0">
              <a:spcBef>
                <a:spcPct val="0"/>
              </a:spcBef>
              <a:spcAft>
                <a:spcPct val="0"/>
              </a:spcAft>
              <a:defRPr sz="3200" b="1">
                <a:solidFill>
                  <a:schemeClr val="tx1"/>
                </a:solidFill>
                <a:latin typeface="Arial" charset="0"/>
              </a:defRPr>
            </a:lvl6pPr>
            <a:lvl7pPr marL="914400" algn="l" rtl="0" eaLnBrk="0" fontAlgn="base" hangingPunct="0">
              <a:spcBef>
                <a:spcPct val="0"/>
              </a:spcBef>
              <a:spcAft>
                <a:spcPct val="0"/>
              </a:spcAft>
              <a:defRPr sz="3200" b="1">
                <a:solidFill>
                  <a:schemeClr val="tx1"/>
                </a:solidFill>
                <a:latin typeface="Arial" charset="0"/>
              </a:defRPr>
            </a:lvl7pPr>
            <a:lvl8pPr marL="1371600" algn="l" rtl="0" eaLnBrk="0" fontAlgn="base" hangingPunct="0">
              <a:spcBef>
                <a:spcPct val="0"/>
              </a:spcBef>
              <a:spcAft>
                <a:spcPct val="0"/>
              </a:spcAft>
              <a:defRPr sz="3200" b="1">
                <a:solidFill>
                  <a:schemeClr val="tx1"/>
                </a:solidFill>
                <a:latin typeface="Arial" charset="0"/>
              </a:defRPr>
            </a:lvl8pPr>
            <a:lvl9pPr marL="1828800" algn="l" rtl="0" eaLnBrk="0" fontAlgn="base" hangingPunct="0">
              <a:spcBef>
                <a:spcPct val="0"/>
              </a:spcBef>
              <a:spcAft>
                <a:spcPct val="0"/>
              </a:spcAft>
              <a:defRPr sz="3200" b="1">
                <a:solidFill>
                  <a:schemeClr val="tx1"/>
                </a:solidFill>
                <a:latin typeface="Arial" charset="0"/>
              </a:defRPr>
            </a:lvl9pPr>
          </a:lstStyle>
          <a:p>
            <a:pPr algn="ctr">
              <a:defRPr/>
            </a:pPr>
            <a:r>
              <a:rPr lang="en-GB" sz="2400" kern="0" dirty="0"/>
              <a:t>Disturbed Relationships</a:t>
            </a:r>
          </a:p>
        </p:txBody>
      </p:sp>
      <p:sp>
        <p:nvSpPr>
          <p:cNvPr id="11" name="Vertical Text Placeholder 2"/>
          <p:cNvSpPr txBox="1">
            <a:spLocks/>
          </p:cNvSpPr>
          <p:nvPr/>
        </p:nvSpPr>
        <p:spPr bwMode="auto">
          <a:xfrm>
            <a:off x="250825" y="5697538"/>
            <a:ext cx="3773488"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defRPr/>
            </a:pPr>
            <a:endParaRPr lang="en-GB" kern="0" dirty="0"/>
          </a:p>
        </p:txBody>
      </p:sp>
      <p:sp>
        <p:nvSpPr>
          <p:cNvPr id="12" name="Vertical Text Placeholder 2"/>
          <p:cNvSpPr txBox="1">
            <a:spLocks/>
          </p:cNvSpPr>
          <p:nvPr/>
        </p:nvSpPr>
        <p:spPr bwMode="auto">
          <a:xfrm>
            <a:off x="5004048" y="5066245"/>
            <a:ext cx="3773487"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defRPr/>
            </a:pPr>
            <a:r>
              <a:rPr lang="en-GB" dirty="0"/>
              <a:t>volatile and oscillating between intensely idealised and disparaging</a:t>
            </a:r>
            <a:endParaRPr lang="en-GB" kern="0" dirty="0"/>
          </a:p>
        </p:txBody>
      </p:sp>
      <p:sp>
        <p:nvSpPr>
          <p:cNvPr id="14" name="Rectangle 13"/>
          <p:cNvSpPr/>
          <p:nvPr/>
        </p:nvSpPr>
        <p:spPr>
          <a:xfrm>
            <a:off x="250825" y="5065857"/>
            <a:ext cx="4572000" cy="1016000"/>
          </a:xfrm>
          <a:prstGeom prst="rect">
            <a:avLst/>
          </a:prstGeom>
        </p:spPr>
        <p:txBody>
          <a:bodyPr>
            <a:spAutoFit/>
          </a:bodyPr>
          <a:lstStyle/>
          <a:p>
            <a:pPr>
              <a:defRPr/>
            </a:pPr>
            <a:r>
              <a:rPr lang="en-GB" sz="2000" dirty="0"/>
              <a:t>difficulties stem from mistrust, associated with being hurt, and are kept at a distance more consistently </a:t>
            </a:r>
            <a:endParaRPr lang="en-GB" sz="2000" dirty="0">
              <a:latin typeface="+mj-lt"/>
            </a:endParaRPr>
          </a:p>
        </p:txBody>
      </p:sp>
    </p:spTree>
    <p:extLst>
      <p:ext uri="{BB962C8B-B14F-4D97-AF65-F5344CB8AC3E}">
        <p14:creationId xmlns:p14="http://schemas.microsoft.com/office/powerpoint/2010/main" val="3099396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93E8-8965-4891-8D6D-95065161A3FD}"/>
              </a:ext>
            </a:extLst>
          </p:cNvPr>
          <p:cNvSpPr>
            <a:spLocks noGrp="1"/>
          </p:cNvSpPr>
          <p:nvPr>
            <p:ph type="title"/>
          </p:nvPr>
        </p:nvSpPr>
        <p:spPr/>
        <p:txBody>
          <a:bodyPr/>
          <a:lstStyle/>
          <a:p>
            <a:r>
              <a:rPr lang="en-GB" dirty="0"/>
              <a:t>Clinical Guideline</a:t>
            </a:r>
          </a:p>
        </p:txBody>
      </p:sp>
      <p:sp>
        <p:nvSpPr>
          <p:cNvPr id="3" name="Vertical Text Placeholder 2">
            <a:extLst>
              <a:ext uri="{FF2B5EF4-FFF2-40B4-BE49-F238E27FC236}">
                <a16:creationId xmlns:a16="http://schemas.microsoft.com/office/drawing/2014/main" id="{1FF3E5BF-01D3-A8A0-7C2E-07C38372912E}"/>
              </a:ext>
            </a:extLst>
          </p:cNvPr>
          <p:cNvSpPr>
            <a:spLocks noGrp="1"/>
          </p:cNvSpPr>
          <p:nvPr>
            <p:ph type="body" orient="vert" idx="1"/>
          </p:nvPr>
        </p:nvSpPr>
        <p:spPr/>
        <p:txBody>
          <a:bodyPr/>
          <a:lstStyle/>
          <a:p>
            <a:endParaRPr lang="en-GB"/>
          </a:p>
        </p:txBody>
      </p:sp>
      <p:pic>
        <p:nvPicPr>
          <p:cNvPr id="5" name="Picture 4" descr="A screenshot of a computer&#10;&#10;Description automatically generated">
            <a:extLst>
              <a:ext uri="{FF2B5EF4-FFF2-40B4-BE49-F238E27FC236}">
                <a16:creationId xmlns:a16="http://schemas.microsoft.com/office/drawing/2014/main" id="{975FE2DE-055B-17F6-76F1-583F7A4FC4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573" y="1700807"/>
            <a:ext cx="7887227" cy="4607917"/>
          </a:xfrm>
          <a:prstGeom prst="rect">
            <a:avLst/>
          </a:prstGeom>
        </p:spPr>
      </p:pic>
    </p:spTree>
    <p:extLst>
      <p:ext uri="{BB962C8B-B14F-4D97-AF65-F5344CB8AC3E}">
        <p14:creationId xmlns:p14="http://schemas.microsoft.com/office/powerpoint/2010/main" val="3595063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6DB8C-24A5-2342-8FF4-561CF8D02234}"/>
              </a:ext>
            </a:extLst>
          </p:cNvPr>
          <p:cNvSpPr>
            <a:spLocks noGrp="1"/>
          </p:cNvSpPr>
          <p:nvPr>
            <p:ph type="title"/>
          </p:nvPr>
        </p:nvSpPr>
        <p:spPr/>
        <p:txBody>
          <a:bodyPr>
            <a:normAutofit fontScale="90000"/>
          </a:bodyPr>
          <a:lstStyle/>
          <a:p>
            <a:r>
              <a:rPr lang="en-US" dirty="0"/>
              <a:t>Treating overlapping CPTSD and BPD</a:t>
            </a:r>
          </a:p>
        </p:txBody>
      </p:sp>
      <p:sp>
        <p:nvSpPr>
          <p:cNvPr id="3" name="Content Placeholder 2">
            <a:extLst>
              <a:ext uri="{FF2B5EF4-FFF2-40B4-BE49-F238E27FC236}">
                <a16:creationId xmlns:a16="http://schemas.microsoft.com/office/drawing/2014/main" id="{B98A3D29-2A2B-1E45-A21E-78209D5953F1}"/>
              </a:ext>
            </a:extLst>
          </p:cNvPr>
          <p:cNvSpPr>
            <a:spLocks noGrp="1"/>
          </p:cNvSpPr>
          <p:nvPr>
            <p:ph idx="1"/>
          </p:nvPr>
        </p:nvSpPr>
        <p:spPr/>
        <p:txBody>
          <a:bodyPr>
            <a:normAutofit/>
          </a:bodyPr>
          <a:lstStyle/>
          <a:p>
            <a:r>
              <a:rPr lang="en-US" sz="4400" dirty="0"/>
              <a:t>Targeting CPTSD? </a:t>
            </a:r>
          </a:p>
          <a:p>
            <a:r>
              <a:rPr lang="en-US" sz="4400" dirty="0"/>
              <a:t>Targeting BPD?</a:t>
            </a:r>
          </a:p>
          <a:p>
            <a:r>
              <a:rPr lang="en-US" sz="4400" dirty="0"/>
              <a:t>Targeting Affect Dysregulation or any other DSO </a:t>
            </a:r>
            <a:r>
              <a:rPr lang="en-US" sz="4400" dirty="0" err="1"/>
              <a:t>sympotms</a:t>
            </a:r>
            <a:r>
              <a:rPr lang="en-US" sz="4400" dirty="0"/>
              <a:t>?</a:t>
            </a:r>
          </a:p>
        </p:txBody>
      </p:sp>
    </p:spTree>
    <p:extLst>
      <p:ext uri="{BB962C8B-B14F-4D97-AF65-F5344CB8AC3E}">
        <p14:creationId xmlns:p14="http://schemas.microsoft.com/office/powerpoint/2010/main" val="2896674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44824"/>
            <a:ext cx="8229600" cy="3661867"/>
          </a:xfrm>
        </p:spPr>
        <p:txBody>
          <a:bodyPr/>
          <a:lstStyle/>
          <a:p>
            <a:r>
              <a:rPr lang="en-US" dirty="0"/>
              <a:t>ICD-11 Complex PTSD (CPTSD) is a </a:t>
            </a:r>
            <a:r>
              <a:rPr lang="en-US" b="1" dirty="0"/>
              <a:t>new condition</a:t>
            </a:r>
            <a:r>
              <a:rPr lang="en-US" dirty="0"/>
              <a:t> and there are as yet no clinical trials for its treatment. </a:t>
            </a:r>
          </a:p>
          <a:p>
            <a:endParaRPr lang="en-US" dirty="0"/>
          </a:p>
          <a:p>
            <a:r>
              <a:rPr lang="en-US" dirty="0"/>
              <a:t>There is a substantial evidence base on the treatment of PTSD.</a:t>
            </a:r>
            <a:endParaRPr lang="en-GB" dirty="0"/>
          </a:p>
        </p:txBody>
      </p:sp>
      <p:sp>
        <p:nvSpPr>
          <p:cNvPr id="4" name="Title 1"/>
          <p:cNvSpPr>
            <a:spLocks noGrp="1"/>
          </p:cNvSpPr>
          <p:nvPr>
            <p:ph type="title"/>
          </p:nvPr>
        </p:nvSpPr>
        <p:spPr>
          <a:xfrm>
            <a:off x="382613" y="332656"/>
            <a:ext cx="8399462" cy="1440160"/>
          </a:xfrm>
        </p:spPr>
        <p:txBody>
          <a:bodyPr>
            <a:noAutofit/>
          </a:bodyPr>
          <a:lstStyle/>
          <a:p>
            <a:pPr algn="ctr"/>
            <a:r>
              <a:rPr lang="en-GB" altLang="zh-TW" sz="4800" dirty="0">
                <a:ea typeface="新細明體" pitchFamily="18" charset="-120"/>
              </a:rPr>
              <a:t/>
            </a:r>
            <a:br>
              <a:rPr lang="en-GB" altLang="zh-TW" sz="4800" dirty="0">
                <a:ea typeface="新細明體" pitchFamily="18" charset="-120"/>
              </a:rPr>
            </a:br>
            <a:r>
              <a:rPr lang="en-GB" altLang="zh-TW" sz="4800" dirty="0">
                <a:ea typeface="新細明體" pitchFamily="18" charset="-120"/>
              </a:rPr>
              <a:t>CPTSD Treatment: </a:t>
            </a:r>
            <a:br>
              <a:rPr lang="en-GB" altLang="zh-TW" sz="4800" dirty="0">
                <a:ea typeface="新細明體" pitchFamily="18" charset="-120"/>
              </a:rPr>
            </a:br>
            <a:r>
              <a:rPr lang="en-GB" altLang="zh-TW" sz="4800" dirty="0">
                <a:ea typeface="新細明體" pitchFamily="18" charset="-120"/>
              </a:rPr>
              <a:t>Where are we?</a:t>
            </a:r>
            <a:br>
              <a:rPr lang="en-GB" altLang="zh-TW" sz="4800" dirty="0">
                <a:ea typeface="新細明體" pitchFamily="18" charset="-120"/>
              </a:rPr>
            </a:br>
            <a:endParaRPr lang="en-GB" altLang="zh-TW" sz="4800" b="0" dirty="0">
              <a:ea typeface="新細明體" pitchFamily="18" charset="-120"/>
            </a:endParaRPr>
          </a:p>
        </p:txBody>
      </p:sp>
    </p:spTree>
    <p:extLst>
      <p:ext uri="{BB962C8B-B14F-4D97-AF65-F5344CB8AC3E}">
        <p14:creationId xmlns:p14="http://schemas.microsoft.com/office/powerpoint/2010/main" val="1092204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95288" y="188640"/>
            <a:ext cx="8399462" cy="1786210"/>
          </a:xfrm>
        </p:spPr>
        <p:txBody>
          <a:bodyPr>
            <a:normAutofit fontScale="90000"/>
          </a:bodyPr>
          <a:lstStyle/>
          <a:p>
            <a:pPr algn="ctr"/>
            <a:r>
              <a:rPr lang="en-GB" altLang="zh-TW" sz="2800" dirty="0">
                <a:ea typeface="新細明體" pitchFamily="18" charset="-120"/>
              </a:rPr>
              <a:t/>
            </a:r>
            <a:br>
              <a:rPr lang="en-GB" altLang="zh-TW" sz="2800" dirty="0">
                <a:ea typeface="新細明體" pitchFamily="18" charset="-120"/>
              </a:rPr>
            </a:br>
            <a:r>
              <a:rPr lang="en-GB" altLang="zh-TW" dirty="0">
                <a:ea typeface="新細明體" pitchFamily="18" charset="-120"/>
              </a:rPr>
              <a:t>PTSD treatment</a:t>
            </a:r>
            <a:br>
              <a:rPr lang="en-GB" altLang="zh-TW" dirty="0">
                <a:ea typeface="新細明體" pitchFamily="18" charset="-120"/>
              </a:rPr>
            </a:br>
            <a:r>
              <a:rPr lang="en-GB" altLang="zh-TW" dirty="0">
                <a:ea typeface="新細明體" pitchFamily="18" charset="-120"/>
              </a:rPr>
              <a:t>EMDR vs. </a:t>
            </a:r>
            <a:r>
              <a:rPr lang="en-GB" altLang="zh-TW" dirty="0" err="1">
                <a:ea typeface="新細明體" pitchFamily="18" charset="-120"/>
              </a:rPr>
              <a:t>TfCBT</a:t>
            </a:r>
            <a:r>
              <a:rPr lang="en-GB" altLang="zh-TW" dirty="0">
                <a:ea typeface="新細明體" pitchFamily="18" charset="-120"/>
              </a:rPr>
              <a:t> vs. WL </a:t>
            </a:r>
            <a:br>
              <a:rPr lang="en-GB" altLang="zh-TW" dirty="0">
                <a:ea typeface="新細明體" pitchFamily="18" charset="-120"/>
              </a:rPr>
            </a:br>
            <a:endParaRPr lang="en-GB" altLang="zh-TW" b="0" dirty="0">
              <a:ea typeface="新細明體" pitchFamily="18" charset="-120"/>
            </a:endParaRPr>
          </a:p>
        </p:txBody>
      </p:sp>
      <p:graphicFrame>
        <p:nvGraphicFramePr>
          <p:cNvPr id="31747" name="Object 5"/>
          <p:cNvGraphicFramePr>
            <a:graphicFrameLocks noGrp="1" noChangeAspect="1"/>
          </p:cNvGraphicFramePr>
          <p:nvPr>
            <p:ph idx="4294967295"/>
            <p:extLst>
              <p:ext uri="{D42A27DB-BD31-4B8C-83A1-F6EECF244321}">
                <p14:modId xmlns:p14="http://schemas.microsoft.com/office/powerpoint/2010/main" val="3089763134"/>
              </p:ext>
            </p:extLst>
          </p:nvPr>
        </p:nvGraphicFramePr>
        <p:xfrm>
          <a:off x="827584" y="1700808"/>
          <a:ext cx="7488238" cy="3860924"/>
        </p:xfrm>
        <a:graphic>
          <a:graphicData uri="http://schemas.openxmlformats.org/presentationml/2006/ole">
            <mc:AlternateContent xmlns:mc="http://schemas.openxmlformats.org/markup-compatibility/2006">
              <mc:Choice xmlns:v="urn:schemas-microsoft-com:vml" Requires="v">
                <p:oleObj spid="_x0000_s1026" name="Chart" r:id="rId4" imgW="4267152" imgH="3314542" progId="MSGraph.Chart.8">
                  <p:embed followColorScheme="full"/>
                </p:oleObj>
              </mc:Choice>
              <mc:Fallback>
                <p:oleObj name="Chart" r:id="rId4" imgW="4267152" imgH="3314542" progId="MSGraph.Chart.8">
                  <p:embed followColorScheme="full"/>
                  <p:pic>
                    <p:nvPicPr>
                      <p:cNvPr id="0" name=""/>
                      <p:cNvPicPr>
                        <a:picLocks noChangeAspect="1" noChangeArrowheads="1"/>
                      </p:cNvPicPr>
                      <p:nvPr/>
                    </p:nvPicPr>
                    <p:blipFill>
                      <a:blip r:embed="rId5"/>
                      <a:srcRect/>
                      <a:stretch>
                        <a:fillRect/>
                      </a:stretch>
                    </p:blipFill>
                    <p:spPr bwMode="auto">
                      <a:xfrm>
                        <a:off x="827584" y="1700808"/>
                        <a:ext cx="7488238" cy="386092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tangle 1"/>
          <p:cNvSpPr/>
          <p:nvPr/>
        </p:nvSpPr>
        <p:spPr>
          <a:xfrm>
            <a:off x="539552" y="5589240"/>
            <a:ext cx="7776864" cy="830997"/>
          </a:xfrm>
          <a:prstGeom prst="rect">
            <a:avLst/>
          </a:prstGeom>
        </p:spPr>
        <p:txBody>
          <a:bodyPr wrap="square">
            <a:spAutoFit/>
          </a:bodyPr>
          <a:lstStyle/>
          <a:p>
            <a:pPr algn="ctr"/>
            <a:r>
              <a:rPr lang="en-GB" altLang="zh-TW" sz="1600" dirty="0">
                <a:ea typeface="新細明體" pitchFamily="18" charset="-120"/>
              </a:rPr>
              <a:t>Power et al… Karatzias, 2002 Clinical Psychology and Psychotherapy </a:t>
            </a:r>
          </a:p>
          <a:p>
            <a:pPr algn="ctr"/>
            <a:r>
              <a:rPr lang="en-GB" altLang="zh-TW" sz="1600" dirty="0" err="1">
                <a:ea typeface="新細明體" pitchFamily="18" charset="-120"/>
              </a:rPr>
              <a:t>Karatzias</a:t>
            </a:r>
            <a:r>
              <a:rPr lang="en-GB" altLang="zh-TW" sz="1600" dirty="0">
                <a:ea typeface="新細明體" pitchFamily="18" charset="-120"/>
              </a:rPr>
              <a:t> et al., 2007 European Archives of Psychiatry and Clinical Neuroscience</a:t>
            </a:r>
          </a:p>
          <a:p>
            <a:pPr algn="ctr"/>
            <a:r>
              <a:rPr lang="en-GB" altLang="zh-TW" sz="1600" dirty="0" err="1">
                <a:ea typeface="新細明體" pitchFamily="18" charset="-120"/>
              </a:rPr>
              <a:t>Karatzias</a:t>
            </a:r>
            <a:r>
              <a:rPr lang="en-GB" altLang="zh-TW" sz="1600" dirty="0">
                <a:ea typeface="新細明體" pitchFamily="18" charset="-120"/>
              </a:rPr>
              <a:t> et al., 2011 Journal of Nervous and Mental Disease</a:t>
            </a:r>
            <a:endParaRPr lang="en-GB" sz="1600" dirty="0"/>
          </a:p>
        </p:txBody>
      </p:sp>
    </p:spTree>
    <p:extLst>
      <p:ext uri="{BB962C8B-B14F-4D97-AF65-F5344CB8AC3E}">
        <p14:creationId xmlns:p14="http://schemas.microsoft.com/office/powerpoint/2010/main" val="3132280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lnSpcReduction="10000"/>
          </a:bodyPr>
          <a:lstStyle/>
          <a:p>
            <a:pPr marL="0" indent="0" algn="ctr">
              <a:buNone/>
            </a:pPr>
            <a:r>
              <a:rPr lang="en-US" sz="8000" dirty="0"/>
              <a:t>Ar</a:t>
            </a:r>
            <a:r>
              <a:rPr lang="en-US" sz="8800" dirty="0"/>
              <a:t>e existing therapies effective for CPTSD?</a:t>
            </a:r>
            <a:endParaRPr lang="en-GB" sz="8800" dirty="0"/>
          </a:p>
        </p:txBody>
      </p:sp>
    </p:spTree>
    <p:extLst>
      <p:ext uri="{BB962C8B-B14F-4D97-AF65-F5344CB8AC3E}">
        <p14:creationId xmlns:p14="http://schemas.microsoft.com/office/powerpoint/2010/main" val="3304762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87624" y="356826"/>
            <a:ext cx="7056784" cy="523220"/>
          </a:xfrm>
          <a:prstGeom prst="rect">
            <a:avLst/>
          </a:prstGeom>
          <a:noFill/>
        </p:spPr>
        <p:txBody>
          <a:bodyPr wrap="square">
            <a:spAutoFit/>
          </a:bodyPr>
          <a:lstStyle/>
          <a:p>
            <a:pPr algn="ctr" eaLnBrk="1" hangingPunct="1">
              <a:defRPr/>
            </a:pPr>
            <a:r>
              <a:rPr lang="en-US" sz="2800" dirty="0" err="1">
                <a:latin typeface="+mj-lt"/>
                <a:cs typeface="Times New Roman" panose="02020603050405020304" pitchFamily="18" charset="0"/>
              </a:rPr>
              <a:t>Metanalysis</a:t>
            </a:r>
            <a:r>
              <a:rPr lang="en-US" sz="2800" dirty="0">
                <a:latin typeface="+mj-lt"/>
                <a:cs typeface="Times New Roman" panose="02020603050405020304" pitchFamily="18" charset="0"/>
              </a:rPr>
              <a:t> of existing therapies for CPTSD</a:t>
            </a:r>
            <a:endParaRPr lang="en-GB" sz="2800" dirty="0">
              <a:latin typeface="+mj-lt"/>
              <a:cs typeface="Times New Roman" panose="02020603050405020304" pitchFamily="18" charset="0"/>
            </a:endParaRPr>
          </a:p>
        </p:txBody>
      </p:sp>
      <p:pic>
        <p:nvPicPr>
          <p:cNvPr id="2969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 y="1201738"/>
            <a:ext cx="8339138"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itle 1"/>
          <p:cNvSpPr txBox="1">
            <a:spLocks/>
          </p:cNvSpPr>
          <p:nvPr/>
        </p:nvSpPr>
        <p:spPr bwMode="auto">
          <a:xfrm>
            <a:off x="323056" y="6360250"/>
            <a:ext cx="8448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800" dirty="0"/>
              <a:t>Karatzias et al. (2019) Psychological Medicine</a:t>
            </a:r>
          </a:p>
        </p:txBody>
      </p:sp>
    </p:spTree>
    <p:extLst>
      <p:ext uri="{BB962C8B-B14F-4D97-AF65-F5344CB8AC3E}">
        <p14:creationId xmlns:p14="http://schemas.microsoft.com/office/powerpoint/2010/main" val="1698687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9988950"/>
              </p:ext>
            </p:extLst>
          </p:nvPr>
        </p:nvGraphicFramePr>
        <p:xfrm>
          <a:off x="899592" y="654780"/>
          <a:ext cx="7704856" cy="5455998"/>
        </p:xfrm>
        <a:graphic>
          <a:graphicData uri="http://schemas.openxmlformats.org/drawingml/2006/table">
            <a:tbl>
              <a:tblPr firstRow="1" bandRow="1">
                <a:tableStyleId>{C083E6E3-FA7D-4D7B-A595-EF9225AFEA82}</a:tableStyleId>
              </a:tblPr>
              <a:tblGrid>
                <a:gridCol w="2282703">
                  <a:extLst>
                    <a:ext uri="{9D8B030D-6E8A-4147-A177-3AD203B41FA5}">
                      <a16:colId xmlns:a16="http://schemas.microsoft.com/office/drawing/2014/main" val="20000"/>
                    </a:ext>
                  </a:extLst>
                </a:gridCol>
                <a:gridCol w="1533721">
                  <a:extLst>
                    <a:ext uri="{9D8B030D-6E8A-4147-A177-3AD203B41FA5}">
                      <a16:colId xmlns:a16="http://schemas.microsoft.com/office/drawing/2014/main" val="20001"/>
                    </a:ext>
                  </a:extLst>
                </a:gridCol>
                <a:gridCol w="2264493">
                  <a:extLst>
                    <a:ext uri="{9D8B030D-6E8A-4147-A177-3AD203B41FA5}">
                      <a16:colId xmlns:a16="http://schemas.microsoft.com/office/drawing/2014/main" val="20002"/>
                    </a:ext>
                  </a:extLst>
                </a:gridCol>
                <a:gridCol w="1623939">
                  <a:extLst>
                    <a:ext uri="{9D8B030D-6E8A-4147-A177-3AD203B41FA5}">
                      <a16:colId xmlns:a16="http://schemas.microsoft.com/office/drawing/2014/main" val="20003"/>
                    </a:ext>
                  </a:extLst>
                </a:gridCol>
              </a:tblGrid>
              <a:tr h="245392">
                <a:tc gridSpan="4">
                  <a:txBody>
                    <a:bodyPr/>
                    <a:lstStyle/>
                    <a:p>
                      <a:pPr algn="ctr"/>
                      <a:r>
                        <a:rPr lang="en-GB" sz="1400" b="1" dirty="0"/>
                        <a:t>N= 195</a:t>
                      </a:r>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5392">
                <a:tc gridSpan="2">
                  <a:txBody>
                    <a:bodyPr/>
                    <a:lstStyle/>
                    <a:p>
                      <a:pPr algn="ctr"/>
                      <a:r>
                        <a:rPr lang="en-GB" sz="1400" b="1" baseline="0" dirty="0"/>
                        <a:t>Childhood Trauma (CTQ)</a:t>
                      </a:r>
                      <a:endParaRPr lang="en-GB" sz="1400" b="1" dirty="0"/>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0000"/>
                      </a:schemeClr>
                    </a:solidFill>
                  </a:tcPr>
                </a:tc>
                <a:tc hMerge="1">
                  <a:txBody>
                    <a:bodyPr/>
                    <a:lstStyle/>
                    <a:p>
                      <a:pPr algn="ct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GB" sz="1400" b="1" dirty="0"/>
                        <a:t>Adulthood Trauma (LEC)</a:t>
                      </a:r>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0000"/>
                      </a:schemeClr>
                    </a:solidFill>
                  </a:tcPr>
                </a:tc>
                <a:tc hMerge="1">
                  <a:txBody>
                    <a:bodyPr/>
                    <a:lstStyle/>
                    <a:p>
                      <a:pPr algn="ct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45392">
                <a:tc>
                  <a:txBody>
                    <a:bodyPr/>
                    <a:lstStyle/>
                    <a:p>
                      <a:r>
                        <a:rPr lang="en-GB" sz="1400" dirty="0"/>
                        <a:t>Emotional Abuse</a:t>
                      </a:r>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GB" sz="1400" dirty="0"/>
                        <a:t>70.3%</a:t>
                      </a:r>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lang="en-GB" sz="1400" dirty="0"/>
                        <a:t>Physical assault</a:t>
                      </a:r>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GB" sz="1400" dirty="0"/>
                        <a:t>80.5%</a:t>
                      </a:r>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417163">
                <a:tc>
                  <a:txBody>
                    <a:bodyPr/>
                    <a:lstStyle/>
                    <a:p>
                      <a:r>
                        <a:rPr lang="en-GB" sz="1400" dirty="0"/>
                        <a:t>Emotional neglect</a:t>
                      </a:r>
                    </a:p>
                    <a:p>
                      <a:endParaRPr lang="en-GB" sz="1400" dirty="0"/>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GB" sz="1400" dirty="0"/>
                        <a:t>63.1%</a:t>
                      </a:r>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Sexual Assault</a:t>
                      </a:r>
                    </a:p>
                    <a:p>
                      <a:pPr algn="l"/>
                      <a:endParaRPr lang="en-GB" sz="1400" dirty="0"/>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GB" sz="1400" dirty="0"/>
                        <a:t>58.5%</a:t>
                      </a:r>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417163">
                <a:tc>
                  <a:txBody>
                    <a:bodyPr/>
                    <a:lstStyle/>
                    <a:p>
                      <a:r>
                        <a:rPr lang="en-GB" sz="1400" b="0" dirty="0"/>
                        <a:t>Sexual abuse </a:t>
                      </a:r>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t>55.9%</a:t>
                      </a:r>
                    </a:p>
                    <a:p>
                      <a:pPr algn="ctr"/>
                      <a:endParaRPr lang="en-GB" sz="1400" b="0" dirty="0"/>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lang="en-GB" sz="1400" dirty="0"/>
                        <a:t>Weapon Assault</a:t>
                      </a:r>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GB" sz="1400" dirty="0"/>
                        <a:t>51.6%</a:t>
                      </a:r>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417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Physical abuse</a:t>
                      </a:r>
                    </a:p>
                    <a:p>
                      <a:endParaRPr lang="en-GB" sz="1400" dirty="0"/>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GB" sz="1400" dirty="0"/>
                        <a:t>54.9% </a:t>
                      </a:r>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lang="en-GB" sz="1400" dirty="0"/>
                        <a:t>Transport Accident</a:t>
                      </a:r>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GB" sz="1400" dirty="0"/>
                        <a:t>50.3%</a:t>
                      </a:r>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5"/>
                  </a:ext>
                </a:extLst>
              </a:tr>
              <a:tr h="417163">
                <a:tc>
                  <a:txBody>
                    <a:bodyPr/>
                    <a:lstStyle/>
                    <a:p>
                      <a:pPr>
                        <a:tabLst>
                          <a:tab pos="0" algn="l"/>
                        </a:tabLst>
                      </a:pPr>
                      <a:r>
                        <a:rPr lang="en-GB" sz="1400" dirty="0"/>
                        <a:t>Physical neglect</a:t>
                      </a:r>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t>52.8%</a:t>
                      </a:r>
                    </a:p>
                    <a:p>
                      <a:pPr algn="ctr"/>
                      <a:endParaRPr lang="en-GB" sz="1400" dirty="0"/>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lang="en-GB" sz="1400" dirty="0"/>
                        <a:t>Other Unwanted Sexual Experience</a:t>
                      </a:r>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GB" sz="1400" dirty="0"/>
                        <a:t>48.7%</a:t>
                      </a:r>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6"/>
                  </a:ext>
                </a:extLst>
              </a:tr>
              <a:tr h="245392">
                <a:tc>
                  <a:txBody>
                    <a:bodyPr/>
                    <a:lstStyle/>
                    <a:p>
                      <a:r>
                        <a:rPr lang="en-GB" sz="1400" dirty="0"/>
                        <a:t>Any Childhood Trauma</a:t>
                      </a:r>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GB" sz="1400" dirty="0">
                          <a:solidFill>
                            <a:srgbClr val="FF0000"/>
                          </a:solidFill>
                        </a:rPr>
                        <a:t>82.1%</a:t>
                      </a:r>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lang="en-GB" sz="1400" b="1" dirty="0"/>
                        <a:t>Multiple Life Events (2-12)</a:t>
                      </a:r>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GB" sz="1400" b="1" dirty="0"/>
                        <a:t>94.6%</a:t>
                      </a:r>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7"/>
                  </a:ext>
                </a:extLst>
              </a:tr>
              <a:tr h="245392">
                <a:tc>
                  <a:txBody>
                    <a:bodyPr/>
                    <a:lstStyle/>
                    <a:p>
                      <a:r>
                        <a:rPr lang="en-GB" sz="1400" b="1" dirty="0"/>
                        <a:t>Multiple abuses</a:t>
                      </a:r>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a:t>70.8%</a:t>
                      </a:r>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t>Adulthood</a:t>
                      </a:r>
                      <a:r>
                        <a:rPr lang="en-GB" sz="1400" b="1" baseline="0" dirty="0"/>
                        <a:t> Trauma only</a:t>
                      </a:r>
                      <a:endParaRPr lang="en-GB" sz="1400" b="1" dirty="0"/>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a:t>16.4%</a:t>
                      </a:r>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8"/>
                  </a:ext>
                </a:extLst>
              </a:tr>
              <a:tr h="417163">
                <a:tc>
                  <a:txBody>
                    <a:bodyPr/>
                    <a:lstStyle/>
                    <a:p>
                      <a:r>
                        <a:rPr lang="en-GB" sz="1400" b="1" dirty="0"/>
                        <a:t>Interpersonal Trauma (Childhood or Adulthood)</a:t>
                      </a:r>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GB" sz="1400" b="1" dirty="0"/>
                        <a:t>93.7%</a:t>
                      </a:r>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lang="en-GB" sz="1400" b="1" dirty="0"/>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endParaRPr lang="en-GB" sz="1400" b="1" dirty="0"/>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9"/>
                  </a:ext>
                </a:extLst>
              </a:tr>
              <a:tr h="417163">
                <a:tc>
                  <a:txBody>
                    <a:bodyPr/>
                    <a:lstStyle/>
                    <a:p>
                      <a:r>
                        <a:rPr lang="en-GB" sz="1400" dirty="0"/>
                        <a:t>Interpersonal trauma only (Childhood or adulthood)</a:t>
                      </a:r>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GB" sz="1400" dirty="0"/>
                        <a:t>10.3%</a:t>
                      </a:r>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lang="en-GB" sz="1400" dirty="0"/>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endParaRPr lang="en-GB" sz="1400" dirty="0"/>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0"/>
                  </a:ext>
                </a:extLst>
              </a:tr>
              <a:tr h="245392">
                <a:tc>
                  <a:txBody>
                    <a:bodyPr/>
                    <a:lstStyle/>
                    <a:p>
                      <a:r>
                        <a:rPr lang="en-GB" sz="1400" b="1" dirty="0">
                          <a:solidFill>
                            <a:schemeClr val="tx1"/>
                          </a:solidFill>
                        </a:rPr>
                        <a:t>Childhood Trauma only</a:t>
                      </a:r>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GB" sz="1400" b="1" dirty="0">
                          <a:solidFill>
                            <a:schemeClr val="tx1"/>
                          </a:solidFill>
                        </a:rPr>
                        <a:t>0.0</a:t>
                      </a:r>
                      <a:r>
                        <a:rPr lang="en-GB" sz="1400" b="1" baseline="0" dirty="0">
                          <a:solidFill>
                            <a:schemeClr val="tx1"/>
                          </a:solidFill>
                        </a:rPr>
                        <a:t> %</a:t>
                      </a:r>
                      <a:endParaRPr lang="en-GB" sz="1400" b="1" dirty="0">
                        <a:solidFill>
                          <a:schemeClr val="tx1"/>
                        </a:solidFill>
                      </a:endParaRPr>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lang="en-GB" sz="1400" dirty="0"/>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endParaRPr lang="en-GB" sz="1400" dirty="0"/>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1"/>
                  </a:ext>
                </a:extLst>
              </a:tr>
              <a:tr h="417163">
                <a:tc>
                  <a:txBody>
                    <a:bodyPr/>
                    <a:lstStyle/>
                    <a:p>
                      <a:r>
                        <a:rPr lang="en-GB" sz="1400" b="1" dirty="0"/>
                        <a:t>Childhood</a:t>
                      </a:r>
                      <a:r>
                        <a:rPr lang="en-GB" sz="1400" b="1" baseline="0" dirty="0"/>
                        <a:t> and Adulthood Trauma</a:t>
                      </a:r>
                      <a:endParaRPr lang="en-GB" sz="1400" b="1" dirty="0"/>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GB" sz="1400" b="1" dirty="0"/>
                        <a:t>82.1%</a:t>
                      </a:r>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lang="en-GB" sz="1400" dirty="0"/>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endParaRPr lang="en-GB" sz="1400" dirty="0"/>
                    </a:p>
                  </a:txBody>
                  <a:tcPr marL="68577" marR="68577"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2"/>
                  </a:ext>
                </a:extLst>
              </a:tr>
            </a:tbl>
          </a:graphicData>
        </a:graphic>
      </p:graphicFrame>
      <p:sp>
        <p:nvSpPr>
          <p:cNvPr id="5" name="TextBox 4"/>
          <p:cNvSpPr txBox="1"/>
          <p:nvPr/>
        </p:nvSpPr>
        <p:spPr>
          <a:xfrm>
            <a:off x="611560" y="74985"/>
            <a:ext cx="8172908" cy="523220"/>
          </a:xfrm>
          <a:prstGeom prst="rect">
            <a:avLst/>
          </a:prstGeom>
          <a:noFill/>
        </p:spPr>
        <p:txBody>
          <a:bodyPr wrap="square">
            <a:spAutoFit/>
          </a:bodyPr>
          <a:lstStyle/>
          <a:p>
            <a:pPr algn="ctr">
              <a:defRPr/>
            </a:pPr>
            <a:r>
              <a:rPr lang="en-GB" sz="2800" b="1" dirty="0">
                <a:latin typeface="+mj-lt"/>
                <a:cs typeface="Times New Roman" panose="02020603050405020304" pitchFamily="18" charset="0"/>
              </a:rPr>
              <a:t>Life events in a community treatment seeking sample</a:t>
            </a:r>
          </a:p>
        </p:txBody>
      </p:sp>
      <p:sp>
        <p:nvSpPr>
          <p:cNvPr id="6" name="TextBox 5"/>
          <p:cNvSpPr txBox="1"/>
          <p:nvPr/>
        </p:nvSpPr>
        <p:spPr>
          <a:xfrm>
            <a:off x="755576" y="6237312"/>
            <a:ext cx="8028892" cy="369332"/>
          </a:xfrm>
          <a:prstGeom prst="rect">
            <a:avLst/>
          </a:prstGeom>
          <a:noFill/>
        </p:spPr>
        <p:txBody>
          <a:bodyPr wrap="square">
            <a:spAutoFit/>
          </a:bodyPr>
          <a:lstStyle/>
          <a:p>
            <a:pPr algn="ctr">
              <a:defRPr/>
            </a:pPr>
            <a:r>
              <a:rPr lang="en-GB" dirty="0" err="1">
                <a:latin typeface="+mj-lt"/>
                <a:cs typeface="Times New Roman" panose="02020603050405020304" pitchFamily="18" charset="0"/>
              </a:rPr>
              <a:t>Karatzias</a:t>
            </a:r>
            <a:r>
              <a:rPr lang="en-GB" dirty="0">
                <a:latin typeface="+mj-lt"/>
                <a:cs typeface="Times New Roman" panose="02020603050405020304" pitchFamily="18" charset="0"/>
              </a:rPr>
              <a:t> et al. (2016) Journal of Affective Disorders</a:t>
            </a:r>
          </a:p>
        </p:txBody>
      </p:sp>
    </p:spTree>
    <p:extLst>
      <p:ext uri="{BB962C8B-B14F-4D97-AF65-F5344CB8AC3E}">
        <p14:creationId xmlns:p14="http://schemas.microsoft.com/office/powerpoint/2010/main" val="1864483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75441" y="1235027"/>
          <a:ext cx="8137525" cy="4786261"/>
        </p:xfrm>
        <a:graphic>
          <a:graphicData uri="http://schemas.openxmlformats.org/drawingml/2006/table">
            <a:tbl>
              <a:tblPr firstRow="1" bandRow="1">
                <a:tableStyleId>{C083E6E3-FA7D-4D7B-A595-EF9225AFEA82}</a:tableStyleId>
              </a:tblPr>
              <a:tblGrid>
                <a:gridCol w="2463913">
                  <a:extLst>
                    <a:ext uri="{9D8B030D-6E8A-4147-A177-3AD203B41FA5}">
                      <a16:colId xmlns:a16="http://schemas.microsoft.com/office/drawing/2014/main" val="20000"/>
                    </a:ext>
                  </a:extLst>
                </a:gridCol>
                <a:gridCol w="1712551">
                  <a:extLst>
                    <a:ext uri="{9D8B030D-6E8A-4147-A177-3AD203B41FA5}">
                      <a16:colId xmlns:a16="http://schemas.microsoft.com/office/drawing/2014/main" val="20001"/>
                    </a:ext>
                  </a:extLst>
                </a:gridCol>
                <a:gridCol w="2261809">
                  <a:extLst>
                    <a:ext uri="{9D8B030D-6E8A-4147-A177-3AD203B41FA5}">
                      <a16:colId xmlns:a16="http://schemas.microsoft.com/office/drawing/2014/main" val="20002"/>
                    </a:ext>
                  </a:extLst>
                </a:gridCol>
                <a:gridCol w="1699252">
                  <a:extLst>
                    <a:ext uri="{9D8B030D-6E8A-4147-A177-3AD203B41FA5}">
                      <a16:colId xmlns:a16="http://schemas.microsoft.com/office/drawing/2014/main" val="20003"/>
                    </a:ext>
                  </a:extLst>
                </a:gridCol>
              </a:tblGrid>
              <a:tr h="412174">
                <a:tc gridSpan="4">
                  <a:txBody>
                    <a:bodyPr/>
                    <a:lstStyle/>
                    <a:p>
                      <a:pPr algn="ctr"/>
                      <a:r>
                        <a:rPr lang="en-GB" sz="1400" b="1" dirty="0"/>
                        <a:t>N= 112</a:t>
                      </a:r>
                    </a:p>
                  </a:txBody>
                  <a:tcPr marL="68585" marR="6858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12174">
                <a:tc gridSpan="2">
                  <a:txBody>
                    <a:bodyPr/>
                    <a:lstStyle/>
                    <a:p>
                      <a:pPr algn="ctr"/>
                      <a:r>
                        <a:rPr lang="en-GB" sz="2000" b="1" baseline="0" dirty="0"/>
                        <a:t>Childhood Trauma (CTQ)</a:t>
                      </a:r>
                      <a:endParaRPr lang="en-GB" sz="2000" b="1" dirty="0"/>
                    </a:p>
                  </a:txBody>
                  <a:tcPr marL="68585" marR="6858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hMerge="1">
                  <a:txBody>
                    <a:bodyPr/>
                    <a:lstStyle/>
                    <a:p>
                      <a:pPr algn="ct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GB" sz="2000" b="1" dirty="0"/>
                        <a:t>Adulthood Trauma (LEC)</a:t>
                      </a:r>
                    </a:p>
                  </a:txBody>
                  <a:tcPr marL="68585" marR="6858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hMerge="1">
                  <a:txBody>
                    <a:bodyPr/>
                    <a:lstStyle/>
                    <a:p>
                      <a:pPr algn="ct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2174">
                <a:tc>
                  <a:txBody>
                    <a:bodyPr/>
                    <a:lstStyle/>
                    <a:p>
                      <a:r>
                        <a:rPr lang="en-GB" sz="2000" dirty="0"/>
                        <a:t>Emotional Abuse</a:t>
                      </a:r>
                    </a:p>
                  </a:txBody>
                  <a:tcPr marL="68585" marR="6858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dirty="0"/>
                        <a:t>77.5</a:t>
                      </a:r>
                    </a:p>
                  </a:txBody>
                  <a:tcPr marL="68585" marR="6858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2000" dirty="0"/>
                        <a:t>Physical assault</a:t>
                      </a:r>
                    </a:p>
                  </a:txBody>
                  <a:tcPr marL="68585" marR="6858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dirty="0"/>
                        <a:t>75.3</a:t>
                      </a:r>
                    </a:p>
                  </a:txBody>
                  <a:tcPr marL="68585" marR="6858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32035">
                <a:tc>
                  <a:txBody>
                    <a:bodyPr/>
                    <a:lstStyle/>
                    <a:p>
                      <a:r>
                        <a:rPr lang="en-GB" sz="2000" dirty="0"/>
                        <a:t>Emotional neglect</a:t>
                      </a:r>
                    </a:p>
                  </a:txBody>
                  <a:tcPr marL="68585" marR="6858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dirty="0"/>
                        <a:t>78.7</a:t>
                      </a:r>
                    </a:p>
                  </a:txBody>
                  <a:tcPr marL="68585" marR="6858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Sexual Assault</a:t>
                      </a:r>
                    </a:p>
                  </a:txBody>
                  <a:tcPr marL="68585" marR="6858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dirty="0"/>
                        <a:t>55.1</a:t>
                      </a:r>
                    </a:p>
                  </a:txBody>
                  <a:tcPr marL="68585" marR="6858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09796">
                <a:tc>
                  <a:txBody>
                    <a:bodyPr/>
                    <a:lstStyle/>
                    <a:p>
                      <a:r>
                        <a:rPr lang="en-GB" sz="2000" dirty="0"/>
                        <a:t>Sexual abuse </a:t>
                      </a:r>
                    </a:p>
                  </a:txBody>
                  <a:tcPr marL="68585" marR="6858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a:t>50.6</a:t>
                      </a:r>
                    </a:p>
                  </a:txBody>
                  <a:tcPr marL="68585" marR="6858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2000" dirty="0"/>
                        <a:t>Weapon Assault</a:t>
                      </a:r>
                    </a:p>
                  </a:txBody>
                  <a:tcPr marL="68585" marR="6858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dirty="0"/>
                        <a:t>51.7</a:t>
                      </a:r>
                    </a:p>
                  </a:txBody>
                  <a:tcPr marL="68585" marR="6858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927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Physical abuse</a:t>
                      </a:r>
                    </a:p>
                  </a:txBody>
                  <a:tcPr marL="68585" marR="6858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dirty="0"/>
                        <a:t>59.6</a:t>
                      </a:r>
                    </a:p>
                  </a:txBody>
                  <a:tcPr marL="68585" marR="6858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2000" dirty="0"/>
                        <a:t>Serious</a:t>
                      </a:r>
                      <a:r>
                        <a:rPr lang="en-GB" sz="2000" baseline="0" dirty="0"/>
                        <a:t> h</a:t>
                      </a:r>
                      <a:r>
                        <a:rPr lang="en-GB" sz="2000" dirty="0"/>
                        <a:t>arm caused to someone else</a:t>
                      </a:r>
                    </a:p>
                  </a:txBody>
                  <a:tcPr marL="68585" marR="6858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dirty="0"/>
                        <a:t>49.4</a:t>
                      </a:r>
                    </a:p>
                  </a:txBody>
                  <a:tcPr marL="68585" marR="6858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700697">
                <a:tc>
                  <a:txBody>
                    <a:bodyPr/>
                    <a:lstStyle/>
                    <a:p>
                      <a:pPr>
                        <a:tabLst>
                          <a:tab pos="0" algn="l"/>
                        </a:tabLst>
                      </a:pPr>
                      <a:r>
                        <a:rPr lang="en-GB" sz="2000" dirty="0"/>
                        <a:t>Physical neglect</a:t>
                      </a:r>
                    </a:p>
                  </a:txBody>
                  <a:tcPr marL="68585" marR="6858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dirty="0"/>
                        <a:t>65.2</a:t>
                      </a:r>
                    </a:p>
                  </a:txBody>
                  <a:tcPr marL="68585" marR="6858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2000" dirty="0"/>
                        <a:t>Other Unwanted Sexual Experience</a:t>
                      </a:r>
                    </a:p>
                  </a:txBody>
                  <a:tcPr marL="68585" marR="6858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dirty="0"/>
                        <a:t>53.9</a:t>
                      </a:r>
                    </a:p>
                  </a:txBody>
                  <a:tcPr marL="68585" marR="6858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6927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a:t>Multiple abuses</a:t>
                      </a:r>
                    </a:p>
                    <a:p>
                      <a:endParaRPr lang="en-GB" sz="2000" b="1" dirty="0"/>
                    </a:p>
                  </a:txBody>
                  <a:tcPr marL="68585" marR="6858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dirty="0"/>
                        <a:t>55.1</a:t>
                      </a:r>
                    </a:p>
                  </a:txBody>
                  <a:tcPr marL="68585" marR="6858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2000" b="1" dirty="0"/>
                        <a:t>Any Life Event</a:t>
                      </a:r>
                    </a:p>
                  </a:txBody>
                  <a:tcPr marL="68585" marR="6858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dirty="0"/>
                        <a:t>84.2</a:t>
                      </a:r>
                    </a:p>
                  </a:txBody>
                  <a:tcPr marL="68585" marR="6858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5" name="TextBox 4"/>
          <p:cNvSpPr txBox="1"/>
          <p:nvPr/>
        </p:nvSpPr>
        <p:spPr>
          <a:xfrm>
            <a:off x="539552" y="188640"/>
            <a:ext cx="8208912" cy="769441"/>
          </a:xfrm>
          <a:prstGeom prst="rect">
            <a:avLst/>
          </a:prstGeom>
          <a:noFill/>
        </p:spPr>
        <p:txBody>
          <a:bodyPr wrap="square">
            <a:spAutoFit/>
          </a:bodyPr>
          <a:lstStyle/>
          <a:p>
            <a:pPr algn="ctr">
              <a:defRPr/>
            </a:pPr>
            <a:r>
              <a:rPr lang="en-GB" sz="4400" b="1" dirty="0">
                <a:latin typeface="+mj-lt"/>
                <a:cs typeface="Times New Roman" panose="02020603050405020304" pitchFamily="18" charset="0"/>
              </a:rPr>
              <a:t>Life events in a prison population</a:t>
            </a:r>
          </a:p>
        </p:txBody>
      </p:sp>
      <p:sp>
        <p:nvSpPr>
          <p:cNvPr id="6" name="TextBox 5"/>
          <p:cNvSpPr txBox="1"/>
          <p:nvPr/>
        </p:nvSpPr>
        <p:spPr>
          <a:xfrm>
            <a:off x="745180" y="6021288"/>
            <a:ext cx="7798048" cy="830997"/>
          </a:xfrm>
          <a:prstGeom prst="rect">
            <a:avLst/>
          </a:prstGeom>
          <a:noFill/>
        </p:spPr>
        <p:txBody>
          <a:bodyPr wrap="square">
            <a:spAutoFit/>
          </a:bodyPr>
          <a:lstStyle/>
          <a:p>
            <a:pPr algn="ctr">
              <a:defRPr/>
            </a:pPr>
            <a:r>
              <a:rPr lang="en-GB" sz="1600" dirty="0">
                <a:latin typeface="+mj-lt"/>
                <a:cs typeface="Times New Roman" panose="02020603050405020304" pitchFamily="18" charset="0"/>
              </a:rPr>
              <a:t>Howard, Karatzias et al. (2016), Clinical Psychology and Psychotherapy</a:t>
            </a:r>
          </a:p>
          <a:p>
            <a:pPr algn="ctr">
              <a:defRPr/>
            </a:pPr>
            <a:r>
              <a:rPr lang="en-GB" sz="1600" dirty="0">
                <a:latin typeface="+mj-lt"/>
                <a:cs typeface="Times New Roman" panose="02020603050405020304" pitchFamily="18" charset="0"/>
              </a:rPr>
              <a:t>Howard, </a:t>
            </a:r>
            <a:r>
              <a:rPr lang="en-GB" sz="1600" dirty="0" err="1">
                <a:latin typeface="+mj-lt"/>
                <a:cs typeface="Times New Roman" panose="02020603050405020304" pitchFamily="18" charset="0"/>
              </a:rPr>
              <a:t>Karatzias</a:t>
            </a:r>
            <a:r>
              <a:rPr lang="en-GB" sz="1600" dirty="0">
                <a:latin typeface="+mj-lt"/>
                <a:cs typeface="Times New Roman" panose="02020603050405020304" pitchFamily="18" charset="0"/>
              </a:rPr>
              <a:t> et al. (2016), Social Psychiatry &amp; Psychiatric Epidemiology</a:t>
            </a:r>
          </a:p>
          <a:p>
            <a:pPr algn="ctr">
              <a:defRPr/>
            </a:pPr>
            <a:r>
              <a:rPr lang="en-US" sz="1600" dirty="0">
                <a:latin typeface="+mj-lt"/>
                <a:cs typeface="Times New Roman" panose="02020603050405020304" pitchFamily="18" charset="0"/>
              </a:rPr>
              <a:t>Facer-Irwin, Karatzias et al. (2020), Psychological Medicine</a:t>
            </a:r>
            <a:endParaRPr lang="en-GB" sz="1600" dirty="0">
              <a:latin typeface="+mj-lt"/>
              <a:cs typeface="Times New Roman" panose="02020603050405020304" pitchFamily="18" charset="0"/>
            </a:endParaRPr>
          </a:p>
        </p:txBody>
      </p:sp>
    </p:spTree>
    <p:extLst>
      <p:ext uri="{BB962C8B-B14F-4D97-AF65-F5344CB8AC3E}">
        <p14:creationId xmlns:p14="http://schemas.microsoft.com/office/powerpoint/2010/main" val="4272396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5F780E6-67C2-4675-823E-433CFB6BE957}"/>
              </a:ext>
            </a:extLst>
          </p:cNvPr>
          <p:cNvSpPr txBox="1">
            <a:spLocks/>
          </p:cNvSpPr>
          <p:nvPr/>
        </p:nvSpPr>
        <p:spPr>
          <a:xfrm>
            <a:off x="179388" y="404813"/>
            <a:ext cx="7886700" cy="781050"/>
          </a:xfrm>
          <a:prstGeom prst="rect">
            <a:avLst/>
          </a:prstGeom>
        </p:spPr>
        <p:txBody>
          <a:bodyPr lIns="68580" tIns="34290" rIns="68580" bIns="3429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IE" sz="3000" dirty="0"/>
              <a:t>Adverse Childhood Events</a:t>
            </a:r>
          </a:p>
          <a:p>
            <a:pPr>
              <a:defRPr/>
            </a:pPr>
            <a:r>
              <a:rPr lang="en-IE" sz="3000" dirty="0"/>
              <a:t>Population Based Studies (2018  -19)</a:t>
            </a:r>
          </a:p>
        </p:txBody>
      </p:sp>
      <p:graphicFrame>
        <p:nvGraphicFramePr>
          <p:cNvPr id="6" name="Table 5">
            <a:extLst>
              <a:ext uri="{FF2B5EF4-FFF2-40B4-BE49-F238E27FC236}">
                <a16:creationId xmlns:a16="http://schemas.microsoft.com/office/drawing/2014/main" id="{AF0FD528-B390-4C5B-9A93-7CCB7CF197BF}"/>
              </a:ext>
            </a:extLst>
          </p:cNvPr>
          <p:cNvGraphicFramePr>
            <a:graphicFrameLocks noGrp="1"/>
          </p:cNvGraphicFramePr>
          <p:nvPr>
            <p:extLst>
              <p:ext uri="{D42A27DB-BD31-4B8C-83A1-F6EECF244321}">
                <p14:modId xmlns:p14="http://schemas.microsoft.com/office/powerpoint/2010/main" val="1340076447"/>
              </p:ext>
            </p:extLst>
          </p:nvPr>
        </p:nvGraphicFramePr>
        <p:xfrm>
          <a:off x="473075" y="1341438"/>
          <a:ext cx="7886700" cy="4845055"/>
        </p:xfrm>
        <a:graphic>
          <a:graphicData uri="http://schemas.openxmlformats.org/drawingml/2006/table">
            <a:tbl>
              <a:tblPr firstRow="1" bandRow="1">
                <a:tableStyleId>{5C22544A-7EE6-4342-B048-85BDC9FD1C3A}</a:tableStyleId>
              </a:tblPr>
              <a:tblGrid>
                <a:gridCol w="5094992">
                  <a:extLst>
                    <a:ext uri="{9D8B030D-6E8A-4147-A177-3AD203B41FA5}">
                      <a16:colId xmlns:a16="http://schemas.microsoft.com/office/drawing/2014/main" val="3066905922"/>
                    </a:ext>
                  </a:extLst>
                </a:gridCol>
                <a:gridCol w="728346">
                  <a:extLst>
                    <a:ext uri="{9D8B030D-6E8A-4147-A177-3AD203B41FA5}">
                      <a16:colId xmlns:a16="http://schemas.microsoft.com/office/drawing/2014/main" val="3971985046"/>
                    </a:ext>
                  </a:extLst>
                </a:gridCol>
                <a:gridCol w="728346">
                  <a:extLst>
                    <a:ext uri="{9D8B030D-6E8A-4147-A177-3AD203B41FA5}">
                      <a16:colId xmlns:a16="http://schemas.microsoft.com/office/drawing/2014/main" val="2660169840"/>
                    </a:ext>
                  </a:extLst>
                </a:gridCol>
                <a:gridCol w="658082">
                  <a:extLst>
                    <a:ext uri="{9D8B030D-6E8A-4147-A177-3AD203B41FA5}">
                      <a16:colId xmlns:a16="http://schemas.microsoft.com/office/drawing/2014/main" val="3096876629"/>
                    </a:ext>
                  </a:extLst>
                </a:gridCol>
                <a:gridCol w="676934">
                  <a:extLst>
                    <a:ext uri="{9D8B030D-6E8A-4147-A177-3AD203B41FA5}">
                      <a16:colId xmlns:a16="http://schemas.microsoft.com/office/drawing/2014/main" val="2158677824"/>
                    </a:ext>
                  </a:extLst>
                </a:gridCol>
              </a:tblGrid>
              <a:tr h="625800">
                <a:tc>
                  <a:txBody>
                    <a:bodyPr/>
                    <a:lstStyle/>
                    <a:p>
                      <a:pPr>
                        <a:lnSpc>
                          <a:spcPct val="107000"/>
                        </a:lnSpc>
                        <a:spcAft>
                          <a:spcPts val="800"/>
                        </a:spcAft>
                      </a:pPr>
                      <a:r>
                        <a:rPr lang="en-IE" sz="1200" dirty="0">
                          <a:effectLst/>
                        </a:rPr>
                        <a:t>Adverse childhood event</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364" marR="62364" marT="31180" marB="31180" anchor="ctr"/>
                </a:tc>
                <a:tc>
                  <a:txBody>
                    <a:bodyPr/>
                    <a:lstStyle/>
                    <a:p>
                      <a:pPr algn="ctr">
                        <a:lnSpc>
                          <a:spcPct val="107000"/>
                        </a:lnSpc>
                        <a:spcAft>
                          <a:spcPts val="800"/>
                        </a:spcAft>
                      </a:pPr>
                      <a:r>
                        <a:rPr lang="en-IE" sz="1200" dirty="0">
                          <a:effectLst/>
                        </a:rPr>
                        <a:t>UK*</a:t>
                      </a:r>
                    </a:p>
                    <a:p>
                      <a:pPr algn="ctr">
                        <a:lnSpc>
                          <a:spcPct val="107000"/>
                        </a:lnSpc>
                        <a:spcAft>
                          <a:spcPts val="800"/>
                        </a:spcAft>
                      </a:pPr>
                      <a:r>
                        <a:rPr lang="en-IE" sz="1200" dirty="0">
                          <a:effectLst/>
                        </a:rPr>
                        <a:t>%</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364" marR="62364" marT="31180" marB="31180" anchor="ctr"/>
                </a:tc>
                <a:tc>
                  <a:txBody>
                    <a:bodyPr/>
                    <a:lstStyle/>
                    <a:p>
                      <a:pPr algn="ctr">
                        <a:lnSpc>
                          <a:spcPct val="107000"/>
                        </a:lnSpc>
                        <a:spcAft>
                          <a:spcPts val="800"/>
                        </a:spcAft>
                      </a:pPr>
                      <a:r>
                        <a:rPr lang="en-IE" sz="1200" dirty="0">
                          <a:effectLst/>
                        </a:rPr>
                        <a:t>Ireland</a:t>
                      </a:r>
                    </a:p>
                    <a:p>
                      <a:pPr algn="ctr">
                        <a:lnSpc>
                          <a:spcPct val="107000"/>
                        </a:lnSpc>
                        <a:spcAft>
                          <a:spcPts val="800"/>
                        </a:spcAft>
                      </a:pPr>
                      <a:r>
                        <a:rPr lang="en-IE" sz="1200" dirty="0">
                          <a:effectLst/>
                        </a:rPr>
                        <a:t>%</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IE" sz="1200" dirty="0">
                          <a:effectLst/>
                        </a:rPr>
                        <a:t>USA</a:t>
                      </a:r>
                    </a:p>
                    <a:p>
                      <a:pPr algn="ctr">
                        <a:lnSpc>
                          <a:spcPct val="107000"/>
                        </a:lnSpc>
                        <a:spcAft>
                          <a:spcPts val="800"/>
                        </a:spcAft>
                      </a:pPr>
                      <a:r>
                        <a:rPr lang="en-IE" sz="1200" dirty="0">
                          <a:effectLst/>
                        </a:rPr>
                        <a:t>%</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IE" sz="1200" dirty="0">
                          <a:effectLst/>
                        </a:rPr>
                        <a:t>Israel</a:t>
                      </a:r>
                    </a:p>
                    <a:p>
                      <a:pPr algn="ctr">
                        <a:lnSpc>
                          <a:spcPct val="107000"/>
                        </a:lnSpc>
                        <a:spcAft>
                          <a:spcPts val="800"/>
                        </a:spcAft>
                      </a:pPr>
                      <a:r>
                        <a:rPr lang="en-IE" sz="1200" dirty="0">
                          <a:effectLst/>
                        </a:rPr>
                        <a:t>%</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82319478"/>
                  </a:ext>
                </a:extLst>
              </a:tr>
              <a:tr h="423696">
                <a:tc>
                  <a:txBody>
                    <a:bodyPr/>
                    <a:lstStyle/>
                    <a:p>
                      <a:pPr>
                        <a:lnSpc>
                          <a:spcPct val="107000"/>
                        </a:lnSpc>
                        <a:spcAft>
                          <a:spcPts val="800"/>
                        </a:spcAft>
                      </a:pPr>
                      <a:r>
                        <a:rPr lang="en-IE" sz="1200" dirty="0">
                          <a:effectLst/>
                        </a:rPr>
                        <a:t>Verbal abuse by a parent or caregiver</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364" marR="62364" marT="31180" marB="31180" anchor="ctr"/>
                </a:tc>
                <a:tc>
                  <a:txBody>
                    <a:bodyPr/>
                    <a:lstStyle/>
                    <a:p>
                      <a:pPr algn="ctr">
                        <a:lnSpc>
                          <a:spcPct val="107000"/>
                        </a:lnSpc>
                        <a:spcAft>
                          <a:spcPts val="800"/>
                        </a:spcAft>
                      </a:pPr>
                      <a:r>
                        <a:rPr lang="en-IE" sz="1200" dirty="0">
                          <a:solidFill>
                            <a:srgbClr val="FF0000"/>
                          </a:solidFill>
                          <a:effectLst/>
                        </a:rPr>
                        <a:t>36%</a:t>
                      </a:r>
                      <a:endParaRPr lang="en-IE"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64" marR="62364" marT="31180" marB="31180" anchor="ctr"/>
                </a:tc>
                <a:tc>
                  <a:txBody>
                    <a:bodyPr/>
                    <a:lstStyle/>
                    <a:p>
                      <a:pPr algn="ctr">
                        <a:lnSpc>
                          <a:spcPct val="107000"/>
                        </a:lnSpc>
                        <a:spcAft>
                          <a:spcPts val="800"/>
                        </a:spcAft>
                      </a:pPr>
                      <a:r>
                        <a:rPr lang="en-IE" sz="1200">
                          <a:effectLst/>
                        </a:rPr>
                        <a:t>36%</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IE" sz="1200">
                          <a:effectLst/>
                        </a:rPr>
                        <a:t>21%</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IE" sz="1200" dirty="0">
                          <a:effectLst/>
                        </a:rPr>
                        <a:t>27%</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954194"/>
                  </a:ext>
                </a:extLst>
              </a:tr>
              <a:tr h="423696">
                <a:tc>
                  <a:txBody>
                    <a:bodyPr/>
                    <a:lstStyle/>
                    <a:p>
                      <a:pPr>
                        <a:lnSpc>
                          <a:spcPct val="107000"/>
                        </a:lnSpc>
                        <a:spcAft>
                          <a:spcPts val="800"/>
                        </a:spcAft>
                      </a:pPr>
                      <a:r>
                        <a:rPr lang="en-IE" sz="1200">
                          <a:effectLst/>
                        </a:rPr>
                        <a:t>Physical abuse by a parent or caregiver</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2364" marR="62364" marT="31180" marB="31180" anchor="ctr"/>
                </a:tc>
                <a:tc>
                  <a:txBody>
                    <a:bodyPr/>
                    <a:lstStyle/>
                    <a:p>
                      <a:pPr algn="ctr">
                        <a:lnSpc>
                          <a:spcPct val="107000"/>
                        </a:lnSpc>
                        <a:spcAft>
                          <a:spcPts val="800"/>
                        </a:spcAft>
                      </a:pPr>
                      <a:r>
                        <a:rPr lang="en-IE" sz="1200" dirty="0">
                          <a:solidFill>
                            <a:srgbClr val="FF0000"/>
                          </a:solidFill>
                          <a:effectLst/>
                        </a:rPr>
                        <a:t>34%</a:t>
                      </a:r>
                      <a:endParaRPr lang="en-IE"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64" marR="62364" marT="31180" marB="31180" anchor="ctr"/>
                </a:tc>
                <a:tc>
                  <a:txBody>
                    <a:bodyPr/>
                    <a:lstStyle/>
                    <a:p>
                      <a:pPr algn="ctr">
                        <a:lnSpc>
                          <a:spcPct val="107000"/>
                        </a:lnSpc>
                        <a:spcAft>
                          <a:spcPts val="800"/>
                        </a:spcAft>
                      </a:pPr>
                      <a:r>
                        <a:rPr lang="en-IE" sz="1200">
                          <a:effectLst/>
                        </a:rPr>
                        <a:t>28%</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IE" sz="1200">
                          <a:effectLst/>
                        </a:rPr>
                        <a:t>16%</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IE" sz="1200" dirty="0">
                          <a:effectLst/>
                        </a:rPr>
                        <a:t>23%</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63982433"/>
                  </a:ext>
                </a:extLst>
              </a:tr>
              <a:tr h="423696">
                <a:tc>
                  <a:txBody>
                    <a:bodyPr/>
                    <a:lstStyle/>
                    <a:p>
                      <a:pPr>
                        <a:lnSpc>
                          <a:spcPct val="107000"/>
                        </a:lnSpc>
                        <a:spcAft>
                          <a:spcPts val="800"/>
                        </a:spcAft>
                      </a:pPr>
                      <a:r>
                        <a:rPr lang="en-IE" sz="1200">
                          <a:effectLst/>
                        </a:rPr>
                        <a:t>Sexual abuse by a parent or caregiver</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2364" marR="62364" marT="31180" marB="31180" anchor="ctr"/>
                </a:tc>
                <a:tc>
                  <a:txBody>
                    <a:bodyPr/>
                    <a:lstStyle/>
                    <a:p>
                      <a:pPr algn="ctr">
                        <a:lnSpc>
                          <a:spcPct val="107000"/>
                        </a:lnSpc>
                        <a:spcAft>
                          <a:spcPts val="800"/>
                        </a:spcAft>
                      </a:pPr>
                      <a:r>
                        <a:rPr lang="en-IE" sz="1200" dirty="0">
                          <a:effectLst/>
                        </a:rPr>
                        <a:t>16%</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364" marR="62364" marT="31180" marB="31180" anchor="ctr"/>
                </a:tc>
                <a:tc>
                  <a:txBody>
                    <a:bodyPr/>
                    <a:lstStyle/>
                    <a:p>
                      <a:pPr algn="ctr">
                        <a:lnSpc>
                          <a:spcPct val="107000"/>
                        </a:lnSpc>
                        <a:spcAft>
                          <a:spcPts val="800"/>
                        </a:spcAft>
                      </a:pPr>
                      <a:r>
                        <a:rPr lang="en-IE" sz="1200">
                          <a:effectLst/>
                        </a:rPr>
                        <a:t>16%</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IE" sz="1200">
                          <a:effectLst/>
                        </a:rPr>
                        <a:t>18%</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IE" sz="1200" dirty="0">
                          <a:effectLst/>
                        </a:rPr>
                        <a:t>19%</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07426860"/>
                  </a:ext>
                </a:extLst>
              </a:tr>
              <a:tr h="393582">
                <a:tc>
                  <a:txBody>
                    <a:bodyPr/>
                    <a:lstStyle/>
                    <a:p>
                      <a:pPr>
                        <a:lnSpc>
                          <a:spcPct val="107000"/>
                        </a:lnSpc>
                        <a:spcAft>
                          <a:spcPts val="800"/>
                        </a:spcAft>
                      </a:pPr>
                      <a:r>
                        <a:rPr lang="en-IE" sz="1200">
                          <a:effectLst/>
                        </a:rPr>
                        <a:t>Emotional neglect by a parent or caregiver</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2364" marR="62364" marT="31180" marB="31180" anchor="ctr"/>
                </a:tc>
                <a:tc>
                  <a:txBody>
                    <a:bodyPr/>
                    <a:lstStyle/>
                    <a:p>
                      <a:pPr algn="ctr">
                        <a:lnSpc>
                          <a:spcPct val="107000"/>
                        </a:lnSpc>
                        <a:spcAft>
                          <a:spcPts val="800"/>
                        </a:spcAft>
                      </a:pPr>
                      <a:r>
                        <a:rPr lang="en-IE" sz="1200" dirty="0">
                          <a:solidFill>
                            <a:srgbClr val="FF0000"/>
                          </a:solidFill>
                          <a:effectLst/>
                        </a:rPr>
                        <a:t>36%</a:t>
                      </a:r>
                      <a:endParaRPr lang="en-IE"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64" marR="62364" marT="31180" marB="31180" anchor="ctr"/>
                </a:tc>
                <a:tc>
                  <a:txBody>
                    <a:bodyPr/>
                    <a:lstStyle/>
                    <a:p>
                      <a:pPr algn="ctr">
                        <a:lnSpc>
                          <a:spcPct val="107000"/>
                        </a:lnSpc>
                        <a:spcAft>
                          <a:spcPts val="800"/>
                        </a:spcAft>
                      </a:pPr>
                      <a:r>
                        <a:rPr lang="en-IE" sz="1200">
                          <a:effectLst/>
                        </a:rPr>
                        <a:t>30%</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IE" sz="1200">
                          <a:effectLst/>
                        </a:rPr>
                        <a:t>17%</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IE" sz="1200" dirty="0">
                          <a:effectLst/>
                        </a:rPr>
                        <a:t>23%</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53290655"/>
                  </a:ext>
                </a:extLst>
              </a:tr>
              <a:tr h="423696">
                <a:tc>
                  <a:txBody>
                    <a:bodyPr/>
                    <a:lstStyle/>
                    <a:p>
                      <a:pPr>
                        <a:lnSpc>
                          <a:spcPct val="107000"/>
                        </a:lnSpc>
                        <a:spcAft>
                          <a:spcPts val="800"/>
                        </a:spcAft>
                      </a:pPr>
                      <a:r>
                        <a:rPr lang="en-IE" sz="1200" dirty="0">
                          <a:effectLst/>
                        </a:rPr>
                        <a:t>Physical neglect by a parent or caregiver</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364" marR="62364" marT="31180" marB="31180" anchor="ctr"/>
                </a:tc>
                <a:tc>
                  <a:txBody>
                    <a:bodyPr/>
                    <a:lstStyle/>
                    <a:p>
                      <a:pPr algn="ctr">
                        <a:lnSpc>
                          <a:spcPct val="107000"/>
                        </a:lnSpc>
                        <a:spcAft>
                          <a:spcPts val="800"/>
                        </a:spcAft>
                      </a:pPr>
                      <a:r>
                        <a:rPr lang="en-IE" sz="1200">
                          <a:effectLst/>
                        </a:rPr>
                        <a:t>10%</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2364" marR="62364" marT="31180" marB="31180" anchor="ctr"/>
                </a:tc>
                <a:tc>
                  <a:txBody>
                    <a:bodyPr/>
                    <a:lstStyle/>
                    <a:p>
                      <a:pPr algn="ctr">
                        <a:lnSpc>
                          <a:spcPct val="107000"/>
                        </a:lnSpc>
                        <a:spcAft>
                          <a:spcPts val="800"/>
                        </a:spcAft>
                      </a:pPr>
                      <a:r>
                        <a:rPr lang="en-IE" sz="1200">
                          <a:effectLst/>
                        </a:rPr>
                        <a:t>10%</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IE" sz="1200">
                          <a:effectLst/>
                        </a:rPr>
                        <a:t>5%</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IE" sz="1200" dirty="0">
                          <a:effectLst/>
                        </a:rPr>
                        <a:t>5%</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91907930"/>
                  </a:ext>
                </a:extLst>
              </a:tr>
              <a:tr h="423696">
                <a:tc>
                  <a:txBody>
                    <a:bodyPr/>
                    <a:lstStyle/>
                    <a:p>
                      <a:pPr>
                        <a:lnSpc>
                          <a:spcPct val="107000"/>
                        </a:lnSpc>
                        <a:spcAft>
                          <a:spcPts val="800"/>
                        </a:spcAft>
                      </a:pPr>
                      <a:r>
                        <a:rPr lang="en-IE" sz="1200" dirty="0">
                          <a:effectLst/>
                        </a:rPr>
                        <a:t>Parents separated or divorced</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364" marR="62364" marT="31180" marB="31180" anchor="ctr"/>
                </a:tc>
                <a:tc>
                  <a:txBody>
                    <a:bodyPr/>
                    <a:lstStyle/>
                    <a:p>
                      <a:pPr algn="ctr">
                        <a:lnSpc>
                          <a:spcPct val="107000"/>
                        </a:lnSpc>
                        <a:spcAft>
                          <a:spcPts val="800"/>
                        </a:spcAft>
                      </a:pPr>
                      <a:r>
                        <a:rPr lang="en-IE" sz="1200" dirty="0">
                          <a:solidFill>
                            <a:schemeClr val="tx1"/>
                          </a:solidFill>
                          <a:effectLst/>
                        </a:rPr>
                        <a:t>31%</a:t>
                      </a:r>
                      <a:endParaRPr lang="en-I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64" marR="62364" marT="31180" marB="31180" anchor="ctr"/>
                </a:tc>
                <a:tc>
                  <a:txBody>
                    <a:bodyPr/>
                    <a:lstStyle/>
                    <a:p>
                      <a:pPr algn="ctr">
                        <a:lnSpc>
                          <a:spcPct val="107000"/>
                        </a:lnSpc>
                        <a:spcAft>
                          <a:spcPts val="800"/>
                        </a:spcAft>
                      </a:pPr>
                      <a:r>
                        <a:rPr lang="en-IE" sz="1200">
                          <a:effectLst/>
                        </a:rPr>
                        <a:t>20%</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IE" sz="1200">
                          <a:effectLst/>
                        </a:rPr>
                        <a:t>34%</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IE" sz="1200">
                          <a:effectLst/>
                        </a:rPr>
                        <a:t>16%</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67130914"/>
                  </a:ext>
                </a:extLst>
              </a:tr>
              <a:tr h="436105">
                <a:tc>
                  <a:txBody>
                    <a:bodyPr/>
                    <a:lstStyle/>
                    <a:p>
                      <a:pPr>
                        <a:lnSpc>
                          <a:spcPct val="107000"/>
                        </a:lnSpc>
                        <a:spcAft>
                          <a:spcPts val="800"/>
                        </a:spcAft>
                      </a:pPr>
                      <a:r>
                        <a:rPr lang="en-IE" sz="1200" dirty="0">
                          <a:effectLst/>
                        </a:rPr>
                        <a:t>Witnessing physical violence between parents or caregivers</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364" marR="62364" marT="31180" marB="31180" anchor="ctr"/>
                </a:tc>
                <a:tc>
                  <a:txBody>
                    <a:bodyPr/>
                    <a:lstStyle/>
                    <a:p>
                      <a:pPr algn="ctr">
                        <a:lnSpc>
                          <a:spcPct val="107000"/>
                        </a:lnSpc>
                        <a:spcAft>
                          <a:spcPts val="800"/>
                        </a:spcAft>
                      </a:pPr>
                      <a:r>
                        <a:rPr lang="en-IE" sz="1200">
                          <a:effectLst/>
                        </a:rPr>
                        <a:t>16%</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2364" marR="62364" marT="31180" marB="31180" anchor="ctr"/>
                </a:tc>
                <a:tc>
                  <a:txBody>
                    <a:bodyPr/>
                    <a:lstStyle/>
                    <a:p>
                      <a:pPr algn="ctr">
                        <a:lnSpc>
                          <a:spcPct val="107000"/>
                        </a:lnSpc>
                        <a:spcAft>
                          <a:spcPts val="800"/>
                        </a:spcAft>
                      </a:pPr>
                      <a:r>
                        <a:rPr lang="en-IE" sz="1200">
                          <a:effectLst/>
                        </a:rPr>
                        <a:t>13%</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IE" sz="1200">
                          <a:effectLst/>
                        </a:rPr>
                        <a:t>12%</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IE" sz="1200" dirty="0">
                          <a:effectLst/>
                        </a:rPr>
                        <a:t>9%</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10709965"/>
                  </a:ext>
                </a:extLst>
              </a:tr>
              <a:tr h="423696">
                <a:tc>
                  <a:txBody>
                    <a:bodyPr/>
                    <a:lstStyle/>
                    <a:p>
                      <a:pPr>
                        <a:lnSpc>
                          <a:spcPct val="107000"/>
                        </a:lnSpc>
                        <a:spcAft>
                          <a:spcPts val="800"/>
                        </a:spcAft>
                      </a:pPr>
                      <a:r>
                        <a:rPr lang="en-IE" sz="1200">
                          <a:effectLst/>
                        </a:rPr>
                        <a:t>Alcohol or drug use in the family home</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2364" marR="62364" marT="31180" marB="31180" anchor="ctr"/>
                </a:tc>
                <a:tc>
                  <a:txBody>
                    <a:bodyPr/>
                    <a:lstStyle/>
                    <a:p>
                      <a:pPr algn="ctr">
                        <a:lnSpc>
                          <a:spcPct val="107000"/>
                        </a:lnSpc>
                        <a:spcAft>
                          <a:spcPts val="800"/>
                        </a:spcAft>
                      </a:pPr>
                      <a:r>
                        <a:rPr lang="en-IE" sz="1200">
                          <a:effectLst/>
                        </a:rPr>
                        <a:t>18%</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2364" marR="62364" marT="31180" marB="31180" anchor="ctr"/>
                </a:tc>
                <a:tc>
                  <a:txBody>
                    <a:bodyPr/>
                    <a:lstStyle/>
                    <a:p>
                      <a:pPr algn="ctr">
                        <a:lnSpc>
                          <a:spcPct val="107000"/>
                        </a:lnSpc>
                        <a:spcAft>
                          <a:spcPts val="800"/>
                        </a:spcAft>
                      </a:pPr>
                      <a:r>
                        <a:rPr lang="en-IE" sz="1200">
                          <a:effectLst/>
                        </a:rPr>
                        <a:t>26%</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IE" sz="1200">
                          <a:effectLst/>
                        </a:rPr>
                        <a:t>25%</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IE" sz="1200" dirty="0">
                          <a:effectLst/>
                        </a:rPr>
                        <a:t>8%</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91770622"/>
                  </a:ext>
                </a:extLst>
              </a:tr>
              <a:tr h="423696">
                <a:tc>
                  <a:txBody>
                    <a:bodyPr/>
                    <a:lstStyle/>
                    <a:p>
                      <a:pPr>
                        <a:lnSpc>
                          <a:spcPct val="107000"/>
                        </a:lnSpc>
                        <a:spcAft>
                          <a:spcPts val="800"/>
                        </a:spcAft>
                      </a:pPr>
                      <a:r>
                        <a:rPr lang="en-IE" sz="1200" dirty="0">
                          <a:effectLst/>
                        </a:rPr>
                        <a:t>Mental illness in the family home</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364" marR="62364" marT="31180" marB="31180" anchor="ctr"/>
                </a:tc>
                <a:tc>
                  <a:txBody>
                    <a:bodyPr/>
                    <a:lstStyle/>
                    <a:p>
                      <a:pPr algn="ctr">
                        <a:lnSpc>
                          <a:spcPct val="107000"/>
                        </a:lnSpc>
                        <a:spcAft>
                          <a:spcPts val="800"/>
                        </a:spcAft>
                      </a:pPr>
                      <a:r>
                        <a:rPr lang="en-IE" sz="1200" dirty="0">
                          <a:solidFill>
                            <a:schemeClr val="tx1"/>
                          </a:solidFill>
                          <a:effectLst/>
                        </a:rPr>
                        <a:t>25%</a:t>
                      </a:r>
                      <a:endParaRPr lang="en-I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64" marR="62364" marT="31180" marB="31180" anchor="ctr"/>
                </a:tc>
                <a:tc>
                  <a:txBody>
                    <a:bodyPr/>
                    <a:lstStyle/>
                    <a:p>
                      <a:pPr algn="ctr">
                        <a:lnSpc>
                          <a:spcPct val="107000"/>
                        </a:lnSpc>
                        <a:spcAft>
                          <a:spcPts val="800"/>
                        </a:spcAft>
                      </a:pPr>
                      <a:r>
                        <a:rPr lang="en-IE" sz="1200">
                          <a:effectLst/>
                        </a:rPr>
                        <a:t>23%</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IE" sz="1200">
                          <a:effectLst/>
                        </a:rPr>
                        <a:t>16%</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IE" sz="1200" dirty="0">
                          <a:effectLst/>
                        </a:rPr>
                        <a:t>15%</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43531946"/>
                  </a:ext>
                </a:extLst>
              </a:tr>
              <a:tr h="423696">
                <a:tc>
                  <a:txBody>
                    <a:bodyPr/>
                    <a:lstStyle/>
                    <a:p>
                      <a:pPr>
                        <a:lnSpc>
                          <a:spcPct val="107000"/>
                        </a:lnSpc>
                        <a:spcAft>
                          <a:spcPts val="800"/>
                        </a:spcAft>
                      </a:pPr>
                      <a:r>
                        <a:rPr lang="en-IE" sz="1200" dirty="0">
                          <a:effectLst/>
                        </a:rPr>
                        <a:t>Household member went to prison</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364" marR="62364" marT="31180" marB="31180" anchor="ctr"/>
                </a:tc>
                <a:tc>
                  <a:txBody>
                    <a:bodyPr/>
                    <a:lstStyle/>
                    <a:p>
                      <a:pPr algn="ctr">
                        <a:lnSpc>
                          <a:spcPct val="107000"/>
                        </a:lnSpc>
                        <a:spcAft>
                          <a:spcPts val="800"/>
                        </a:spcAft>
                      </a:pPr>
                      <a:r>
                        <a:rPr lang="en-IE" sz="1200">
                          <a:effectLst/>
                        </a:rPr>
                        <a:t>7%</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62364" marR="62364" marT="31180" marB="31180" anchor="ctr"/>
                </a:tc>
                <a:tc>
                  <a:txBody>
                    <a:bodyPr/>
                    <a:lstStyle/>
                    <a:p>
                      <a:pPr algn="ctr">
                        <a:lnSpc>
                          <a:spcPct val="107000"/>
                        </a:lnSpc>
                        <a:spcAft>
                          <a:spcPts val="800"/>
                        </a:spcAft>
                      </a:pPr>
                      <a:r>
                        <a:rPr lang="en-IE" sz="1200">
                          <a:effectLst/>
                        </a:rPr>
                        <a:t>7%</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IE" sz="1200">
                          <a:effectLst/>
                        </a:rPr>
                        <a:t>8%</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IE" sz="1200" dirty="0">
                          <a:effectLst/>
                        </a:rPr>
                        <a:t>3%</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01978479"/>
                  </a:ext>
                </a:extLst>
              </a:tr>
            </a:tbl>
          </a:graphicData>
        </a:graphic>
      </p:graphicFrame>
      <p:sp>
        <p:nvSpPr>
          <p:cNvPr id="4" name="TextBox 3"/>
          <p:cNvSpPr txBox="1"/>
          <p:nvPr/>
        </p:nvSpPr>
        <p:spPr>
          <a:xfrm>
            <a:off x="754063" y="6186488"/>
            <a:ext cx="7799387" cy="338137"/>
          </a:xfrm>
          <a:prstGeom prst="rect">
            <a:avLst/>
          </a:prstGeom>
          <a:noFill/>
        </p:spPr>
        <p:txBody>
          <a:bodyPr>
            <a:spAutoFit/>
          </a:bodyPr>
          <a:lstStyle/>
          <a:p>
            <a:pPr algn="ctr">
              <a:defRPr/>
            </a:pPr>
            <a:r>
              <a:rPr lang="en-GB" sz="1600" dirty="0">
                <a:latin typeface="+mj-lt"/>
                <a:cs typeface="Times New Roman" panose="02020603050405020304" pitchFamily="18" charset="0"/>
              </a:rPr>
              <a:t>*Karatzias et al. (2019), Depression &amp; Anxiety</a:t>
            </a:r>
          </a:p>
        </p:txBody>
      </p:sp>
    </p:spTree>
    <p:extLst>
      <p:ext uri="{BB962C8B-B14F-4D97-AF65-F5344CB8AC3E}">
        <p14:creationId xmlns:p14="http://schemas.microsoft.com/office/powerpoint/2010/main" val="3901570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4D41526-7248-490C-8B73-5658895CA4EA}"/>
              </a:ext>
            </a:extLst>
          </p:cNvPr>
          <p:cNvSpPr>
            <a:spLocks noGrp="1"/>
          </p:cNvSpPr>
          <p:nvPr>
            <p:ph type="title"/>
          </p:nvPr>
        </p:nvSpPr>
        <p:spPr>
          <a:xfrm>
            <a:off x="467544" y="692696"/>
            <a:ext cx="8382740" cy="695222"/>
          </a:xfrm>
        </p:spPr>
        <p:txBody>
          <a:bodyPr>
            <a:normAutofit fontScale="90000"/>
          </a:bodyPr>
          <a:lstStyle/>
          <a:p>
            <a:r>
              <a:rPr lang="en-IE" dirty="0"/>
              <a:t>Evidence for ICD-11 CPTSD</a:t>
            </a:r>
          </a:p>
        </p:txBody>
      </p:sp>
      <p:pic>
        <p:nvPicPr>
          <p:cNvPr id="5" name="Content Placeholder 4">
            <a:extLst>
              <a:ext uri="{FF2B5EF4-FFF2-40B4-BE49-F238E27FC236}">
                <a16:creationId xmlns:a16="http://schemas.microsoft.com/office/drawing/2014/main" id="{70279727-BBAA-4B38-A559-C97D2B9DA25A}"/>
              </a:ext>
            </a:extLst>
          </p:cNvPr>
          <p:cNvPicPr>
            <a:picLocks noGrp="1" noChangeAspect="1"/>
          </p:cNvPicPr>
          <p:nvPr>
            <p:ph idx="1"/>
          </p:nvPr>
        </p:nvPicPr>
        <p:blipFill>
          <a:blip r:embed="rId2"/>
          <a:stretch>
            <a:fillRect/>
          </a:stretch>
        </p:blipFill>
        <p:spPr>
          <a:xfrm>
            <a:off x="323850" y="1757424"/>
            <a:ext cx="8526434" cy="4335872"/>
          </a:xfrm>
          <a:prstGeom prst="rect">
            <a:avLst/>
          </a:prstGeom>
        </p:spPr>
      </p:pic>
      <p:sp>
        <p:nvSpPr>
          <p:cNvPr id="4" name="Title 1"/>
          <p:cNvSpPr txBox="1">
            <a:spLocks/>
          </p:cNvSpPr>
          <p:nvPr/>
        </p:nvSpPr>
        <p:spPr bwMode="auto">
          <a:xfrm>
            <a:off x="323850" y="6261100"/>
            <a:ext cx="844867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600" dirty="0">
                <a:latin typeface="+mj-lt"/>
              </a:rPr>
              <a:t>Karatzias et al. (2017) Journal of Affective Disorders</a:t>
            </a:r>
          </a:p>
        </p:txBody>
      </p:sp>
    </p:spTree>
    <p:extLst>
      <p:ext uri="{BB962C8B-B14F-4D97-AF65-F5344CB8AC3E}">
        <p14:creationId xmlns:p14="http://schemas.microsoft.com/office/powerpoint/2010/main" val="240939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a:bodyPr>
          <a:lstStyle/>
          <a:p>
            <a:pPr marL="0" indent="0">
              <a:buNone/>
            </a:pPr>
            <a:endParaRPr lang="en-US" sz="6000" dirty="0"/>
          </a:p>
          <a:p>
            <a:pPr marL="0" indent="0">
              <a:buNone/>
            </a:pPr>
            <a:r>
              <a:rPr lang="en-US" sz="6000" dirty="0"/>
              <a:t>What do we know about the treatment of CPTSD?</a:t>
            </a:r>
            <a:endParaRPr lang="en-GB" sz="6000" dirty="0"/>
          </a:p>
        </p:txBody>
      </p:sp>
    </p:spTree>
    <p:extLst>
      <p:ext uri="{BB962C8B-B14F-4D97-AF65-F5344CB8AC3E}">
        <p14:creationId xmlns:p14="http://schemas.microsoft.com/office/powerpoint/2010/main" val="1934271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6210"/>
          </a:xfrm>
        </p:spPr>
        <p:txBody>
          <a:bodyPr>
            <a:normAutofit/>
          </a:bodyPr>
          <a:lstStyle/>
          <a:p>
            <a:r>
              <a:rPr lang="en-GB" dirty="0" err="1"/>
              <a:t>Metanalysis</a:t>
            </a:r>
            <a:r>
              <a:rPr lang="en-GB" dirty="0"/>
              <a:t> of Group Therapies for Complex Interpersonal Trauma</a:t>
            </a:r>
          </a:p>
        </p:txBody>
      </p:sp>
      <p:sp>
        <p:nvSpPr>
          <p:cNvPr id="3" name="Content Placeholder 2"/>
          <p:cNvSpPr>
            <a:spLocks noGrp="1"/>
          </p:cNvSpPr>
          <p:nvPr>
            <p:ph idx="1"/>
          </p:nvPr>
        </p:nvSpPr>
        <p:spPr>
          <a:xfrm>
            <a:off x="457200" y="2132856"/>
            <a:ext cx="8229600" cy="3993307"/>
          </a:xfrm>
        </p:spPr>
        <p:txBody>
          <a:bodyPr>
            <a:normAutofit/>
          </a:bodyPr>
          <a:lstStyle/>
          <a:p>
            <a:r>
              <a:rPr lang="en-US" sz="4000" dirty="0"/>
              <a:t>Phased 1 interventions can be useful for symptoms of general distress (e.g. anxiety and depression). </a:t>
            </a:r>
          </a:p>
          <a:p>
            <a:r>
              <a:rPr lang="en-US" sz="4000" dirty="0"/>
              <a:t>Phased 2 (Trauma Focused) interventions are required for traumatic stress.</a:t>
            </a:r>
            <a:endParaRPr lang="en-GB" sz="4000" dirty="0"/>
          </a:p>
        </p:txBody>
      </p:sp>
      <p:sp>
        <p:nvSpPr>
          <p:cNvPr id="4" name="Title 1"/>
          <p:cNvSpPr txBox="1">
            <a:spLocks/>
          </p:cNvSpPr>
          <p:nvPr/>
        </p:nvSpPr>
        <p:spPr>
          <a:xfrm>
            <a:off x="323528" y="6021288"/>
            <a:ext cx="8229600" cy="56693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600" dirty="0"/>
              <a:t>Mahoney, Karatzias, Hutton (2019). Journal of Affective Disorders</a:t>
            </a:r>
          </a:p>
        </p:txBody>
      </p:sp>
    </p:spTree>
    <p:extLst>
      <p:ext uri="{BB962C8B-B14F-4D97-AF65-F5344CB8AC3E}">
        <p14:creationId xmlns:p14="http://schemas.microsoft.com/office/powerpoint/2010/main" val="2183618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Pilot RCT of Phase 1 Interventions</a:t>
            </a:r>
          </a:p>
        </p:txBody>
      </p:sp>
      <p:sp>
        <p:nvSpPr>
          <p:cNvPr id="3" name="Content Placeholder 2"/>
          <p:cNvSpPr>
            <a:spLocks noGrp="1"/>
          </p:cNvSpPr>
          <p:nvPr>
            <p:ph idx="1"/>
          </p:nvPr>
        </p:nvSpPr>
        <p:spPr/>
        <p:txBody>
          <a:bodyPr/>
          <a:lstStyle/>
          <a:p>
            <a:r>
              <a:rPr lang="en-GB" dirty="0"/>
              <a:t>N = 86 female prisoners with interpersonal trauma.</a:t>
            </a:r>
          </a:p>
          <a:p>
            <a:r>
              <a:rPr lang="en-GB" dirty="0"/>
              <a:t>10 sessions of Phase 1 (group psychoeducation) vs. standard care.</a:t>
            </a:r>
          </a:p>
          <a:p>
            <a:r>
              <a:rPr lang="en-GB" dirty="0"/>
              <a:t>Group psychoeducation achieved only </a:t>
            </a:r>
            <a:r>
              <a:rPr lang="en-GB" b="1" dirty="0"/>
              <a:t>small effect sizes</a:t>
            </a:r>
            <a:r>
              <a:rPr lang="en-GB" dirty="0"/>
              <a:t> in comparison to usual care across all outcomes including behavioural problems, emotional regulation and psychopathology.</a:t>
            </a:r>
          </a:p>
        </p:txBody>
      </p:sp>
      <p:sp>
        <p:nvSpPr>
          <p:cNvPr id="4" name="Title 1"/>
          <p:cNvSpPr txBox="1">
            <a:spLocks/>
          </p:cNvSpPr>
          <p:nvPr/>
        </p:nvSpPr>
        <p:spPr>
          <a:xfrm>
            <a:off x="323528" y="6021288"/>
            <a:ext cx="8229600" cy="56693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600" dirty="0"/>
              <a:t>Mahoney, Karatzias et al. (2020). Clinical Psychology &amp; Psychotherapy </a:t>
            </a:r>
          </a:p>
        </p:txBody>
      </p:sp>
    </p:spTree>
    <p:extLst>
      <p:ext uri="{BB962C8B-B14F-4D97-AF65-F5344CB8AC3E}">
        <p14:creationId xmlns:p14="http://schemas.microsoft.com/office/powerpoint/2010/main" val="3905478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2194"/>
          </a:xfrm>
        </p:spPr>
        <p:txBody>
          <a:bodyPr>
            <a:normAutofit fontScale="90000"/>
          </a:bodyPr>
          <a:lstStyle/>
          <a:p>
            <a:r>
              <a:rPr lang="en-US" dirty="0" err="1"/>
              <a:t>Metanalysis</a:t>
            </a:r>
            <a:r>
              <a:rPr lang="en-US" dirty="0"/>
              <a:t> of psychological and pharmacological interventions for PTSD following complex trauma</a:t>
            </a:r>
            <a:endParaRPr lang="en-GB" dirty="0"/>
          </a:p>
        </p:txBody>
      </p:sp>
      <p:sp>
        <p:nvSpPr>
          <p:cNvPr id="3" name="Content Placeholder 2"/>
          <p:cNvSpPr>
            <a:spLocks noGrp="1"/>
          </p:cNvSpPr>
          <p:nvPr>
            <p:ph idx="1"/>
          </p:nvPr>
        </p:nvSpPr>
        <p:spPr>
          <a:xfrm>
            <a:off x="457200" y="2060848"/>
            <a:ext cx="8229600" cy="4065315"/>
          </a:xfrm>
        </p:spPr>
        <p:txBody>
          <a:bodyPr>
            <a:normAutofit fontScale="92500" lnSpcReduction="10000"/>
          </a:bodyPr>
          <a:lstStyle/>
          <a:p>
            <a:r>
              <a:rPr lang="en-US" dirty="0"/>
              <a:t>Multicomponent interventions that included skills-based strategies along with trauma-focused strategies are the most promising interventions for emotional dysregulation and interpersonal problems in people with complex trauma.</a:t>
            </a:r>
          </a:p>
          <a:p>
            <a:r>
              <a:rPr lang="en-US" dirty="0"/>
              <a:t>Multicomponent interventions that included cognitive restructuring and imaginal exposure were the most effective for reducing PTSD symptoms.</a:t>
            </a:r>
            <a:endParaRPr lang="en-GB" dirty="0"/>
          </a:p>
        </p:txBody>
      </p:sp>
      <p:sp>
        <p:nvSpPr>
          <p:cNvPr id="4" name="Title 1"/>
          <p:cNvSpPr txBox="1">
            <a:spLocks/>
          </p:cNvSpPr>
          <p:nvPr/>
        </p:nvSpPr>
        <p:spPr>
          <a:xfrm>
            <a:off x="235143" y="6093296"/>
            <a:ext cx="8448675" cy="5760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1600" dirty="0">
              <a:latin typeface="+mn-lt"/>
            </a:endParaRPr>
          </a:p>
          <a:p>
            <a:r>
              <a:rPr lang="en-GB" sz="1600" b="1" i="1" dirty="0"/>
              <a:t> </a:t>
            </a:r>
            <a:endParaRPr lang="en-GB" sz="1600" b="1" dirty="0"/>
          </a:p>
        </p:txBody>
      </p:sp>
      <p:sp>
        <p:nvSpPr>
          <p:cNvPr id="6" name="Title 1"/>
          <p:cNvSpPr txBox="1">
            <a:spLocks/>
          </p:cNvSpPr>
          <p:nvPr/>
        </p:nvSpPr>
        <p:spPr>
          <a:xfrm>
            <a:off x="387543" y="6245696"/>
            <a:ext cx="8448675" cy="5760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1600" dirty="0">
              <a:latin typeface="+mn-lt"/>
            </a:endParaRPr>
          </a:p>
          <a:p>
            <a:r>
              <a:rPr lang="en-GB" sz="1600" dirty="0"/>
              <a:t>Coventry, Meader, Melton,</a:t>
            </a:r>
            <a:r>
              <a:rPr lang="en-GB" sz="1600" baseline="30000" dirty="0"/>
              <a:t> </a:t>
            </a:r>
            <a:r>
              <a:rPr lang="en-GB" sz="1600" dirty="0"/>
              <a:t>Temple, Dale, Wright,</a:t>
            </a:r>
            <a:r>
              <a:rPr lang="en-GB" sz="1600" baseline="30000" dirty="0"/>
              <a:t> </a:t>
            </a:r>
            <a:r>
              <a:rPr lang="en-GB" sz="1600" dirty="0"/>
              <a:t>Cloitre, Karatzias et al. (2020</a:t>
            </a:r>
            <a:r>
              <a:rPr lang="en-GB" sz="1600" dirty="0">
                <a:latin typeface="+mn-lt"/>
              </a:rPr>
              <a:t>). PLOS Medicine </a:t>
            </a:r>
            <a:endParaRPr lang="en-GB" sz="1600" dirty="0"/>
          </a:p>
          <a:p>
            <a:r>
              <a:rPr lang="en-GB" sz="1600" b="1" i="1" dirty="0"/>
              <a:t> </a:t>
            </a:r>
            <a:endParaRPr lang="en-GB" sz="1600" b="1" dirty="0"/>
          </a:p>
        </p:txBody>
      </p:sp>
    </p:spTree>
    <p:extLst>
      <p:ext uri="{BB962C8B-B14F-4D97-AF65-F5344CB8AC3E}">
        <p14:creationId xmlns:p14="http://schemas.microsoft.com/office/powerpoint/2010/main" val="7560424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about acceptability of therapies?</a:t>
            </a:r>
          </a:p>
        </p:txBody>
      </p:sp>
      <p:sp>
        <p:nvSpPr>
          <p:cNvPr id="3" name="Content Placeholder 2"/>
          <p:cNvSpPr>
            <a:spLocks noGrp="1"/>
          </p:cNvSpPr>
          <p:nvPr>
            <p:ph idx="1"/>
          </p:nvPr>
        </p:nvSpPr>
        <p:spPr>
          <a:xfrm>
            <a:off x="463205" y="1268760"/>
            <a:ext cx="8229600" cy="4525963"/>
          </a:xfrm>
        </p:spPr>
        <p:txBody>
          <a:bodyPr>
            <a:normAutofit/>
          </a:bodyPr>
          <a:lstStyle/>
          <a:p>
            <a:r>
              <a:rPr lang="en-GB" dirty="0"/>
              <a:t>Patients with complex trauma have high attrition rates compared to those with PTSD.</a:t>
            </a:r>
          </a:p>
          <a:p>
            <a:r>
              <a:rPr lang="en-GB" dirty="0"/>
              <a:t>Patient centred approaches can be helpful in reducing attrition rates in psychological therapies.</a:t>
            </a:r>
          </a:p>
        </p:txBody>
      </p:sp>
      <p:sp>
        <p:nvSpPr>
          <p:cNvPr id="4" name="Title 1"/>
          <p:cNvSpPr txBox="1">
            <a:spLocks/>
          </p:cNvSpPr>
          <p:nvPr/>
        </p:nvSpPr>
        <p:spPr>
          <a:xfrm>
            <a:off x="235143" y="6093296"/>
            <a:ext cx="8448675" cy="5760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1600" dirty="0">
              <a:latin typeface="+mn-lt"/>
            </a:endParaRPr>
          </a:p>
          <a:p>
            <a:r>
              <a:rPr lang="en-GB" sz="1600" dirty="0"/>
              <a:t>Coventry, Meader, Melton,</a:t>
            </a:r>
            <a:r>
              <a:rPr lang="en-GB" sz="1600" baseline="30000" dirty="0"/>
              <a:t> </a:t>
            </a:r>
            <a:r>
              <a:rPr lang="en-GB" sz="1600" dirty="0"/>
              <a:t>Temple, Dale, Wright,</a:t>
            </a:r>
            <a:r>
              <a:rPr lang="en-GB" sz="1600" baseline="30000" dirty="0"/>
              <a:t> </a:t>
            </a:r>
            <a:r>
              <a:rPr lang="en-GB" sz="1600" dirty="0"/>
              <a:t>Cloitre, Karatzias et al. (2020</a:t>
            </a:r>
            <a:r>
              <a:rPr lang="en-GB" sz="1600" dirty="0">
                <a:latin typeface="+mn-lt"/>
              </a:rPr>
              <a:t>). PLOS Medicine </a:t>
            </a:r>
            <a:endParaRPr lang="en-GB" sz="1600" dirty="0"/>
          </a:p>
          <a:p>
            <a:r>
              <a:rPr lang="en-GB" sz="1600" b="1" i="1" dirty="0"/>
              <a:t> </a:t>
            </a:r>
            <a:endParaRPr lang="en-GB" sz="1600" b="1" dirty="0"/>
          </a:p>
        </p:txBody>
      </p:sp>
    </p:spTree>
    <p:extLst>
      <p:ext uri="{BB962C8B-B14F-4D97-AF65-F5344CB8AC3E}">
        <p14:creationId xmlns:p14="http://schemas.microsoft.com/office/powerpoint/2010/main" val="1798177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noChangeArrowheads="1"/>
          </p:cNvSpPr>
          <p:nvPr>
            <p:ph type="title"/>
          </p:nvPr>
        </p:nvSpPr>
        <p:spPr>
          <a:xfrm>
            <a:off x="347662" y="404664"/>
            <a:ext cx="8448675" cy="1098550"/>
          </a:xfrm>
        </p:spPr>
        <p:txBody>
          <a:bodyPr>
            <a:normAutofit/>
          </a:bodyPr>
          <a:lstStyle/>
          <a:p>
            <a:r>
              <a:rPr lang="en-US" altLang="en-US" dirty="0"/>
              <a:t>Person centered care</a:t>
            </a:r>
            <a:endParaRPr lang="en-GB" altLang="en-US" dirty="0"/>
          </a:p>
        </p:txBody>
      </p:sp>
      <p:sp>
        <p:nvSpPr>
          <p:cNvPr id="17411" name="Content Placeholder 2">
            <a:extLst>
              <a:ext uri="{FF2B5EF4-FFF2-40B4-BE49-F238E27FC236}">
                <a16:creationId xmlns:a16="http://schemas.microsoft.com/office/drawing/2014/main" id="{3054A0BF-4084-4338-AB2E-A326E2389528}"/>
              </a:ext>
            </a:extLst>
          </p:cNvPr>
          <p:cNvSpPr>
            <a:spLocks noGrp="1"/>
          </p:cNvSpPr>
          <p:nvPr>
            <p:ph idx="1"/>
          </p:nvPr>
        </p:nvSpPr>
        <p:spPr>
          <a:xfrm>
            <a:off x="457200" y="1600200"/>
            <a:ext cx="8229600" cy="4781128"/>
          </a:xfrm>
        </p:spPr>
        <p:txBody>
          <a:bodyPr>
            <a:noAutofit/>
          </a:bodyPr>
          <a:lstStyle/>
          <a:p>
            <a:pPr marL="0" indent="0">
              <a:buFontTx/>
              <a:buNone/>
              <a:defRPr/>
            </a:pPr>
            <a:r>
              <a:rPr lang="en-IE" altLang="en-US" sz="2400" dirty="0"/>
              <a:t>4 core principles:</a:t>
            </a:r>
          </a:p>
          <a:p>
            <a:pPr>
              <a:buFont typeface="Wingdings" panose="05000000000000000000" pitchFamily="2" charset="2"/>
              <a:buChar char="ü"/>
              <a:defRPr/>
            </a:pPr>
            <a:r>
              <a:rPr lang="en-IE" altLang="en-US" sz="2400" dirty="0"/>
              <a:t>Affording people dignity</a:t>
            </a:r>
          </a:p>
          <a:p>
            <a:pPr>
              <a:buFont typeface="Wingdings" panose="05000000000000000000" pitchFamily="2" charset="2"/>
              <a:buChar char="ü"/>
              <a:defRPr/>
            </a:pPr>
            <a:r>
              <a:rPr lang="en-IE" altLang="en-US" sz="2400" dirty="0"/>
              <a:t>Compassion and respect</a:t>
            </a:r>
          </a:p>
          <a:p>
            <a:pPr>
              <a:buFont typeface="Wingdings" panose="05000000000000000000" pitchFamily="2" charset="2"/>
              <a:buChar char="ü"/>
              <a:defRPr/>
            </a:pPr>
            <a:r>
              <a:rPr lang="en-IE" altLang="en-US" sz="2400" dirty="0"/>
              <a:t>Offering coordinated and personalised care, support or treatment</a:t>
            </a:r>
          </a:p>
          <a:p>
            <a:pPr>
              <a:buFont typeface="Wingdings" panose="05000000000000000000" pitchFamily="2" charset="2"/>
              <a:buChar char="ü"/>
              <a:defRPr/>
            </a:pPr>
            <a:r>
              <a:rPr lang="en-IE" altLang="en-US" sz="2400" dirty="0"/>
              <a:t>Supporting people to recognise and develop their own strengths and abilities to enable them to live an independent and fulfilling life. </a:t>
            </a:r>
          </a:p>
          <a:p>
            <a:pPr marL="0" indent="0">
              <a:buFontTx/>
              <a:buNone/>
              <a:defRPr/>
            </a:pPr>
            <a:r>
              <a:rPr lang="en-IE" altLang="en-US" sz="2400" dirty="0"/>
              <a:t>In this framework, the role of the health care professional is to enable the individual to make decisions about their own care and treatment on the basis of their needs </a:t>
            </a:r>
            <a:r>
              <a:rPr lang="en-GB" altLang="en-US" sz="2400" dirty="0"/>
              <a:t>(Health Foundation, 2014)</a:t>
            </a:r>
          </a:p>
        </p:txBody>
      </p:sp>
    </p:spTree>
    <p:extLst>
      <p:ext uri="{BB962C8B-B14F-4D97-AF65-F5344CB8AC3E}">
        <p14:creationId xmlns:p14="http://schemas.microsoft.com/office/powerpoint/2010/main" val="1843512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noChangeArrowheads="1"/>
          </p:cNvSpPr>
          <p:nvPr>
            <p:ph type="title"/>
          </p:nvPr>
        </p:nvSpPr>
        <p:spPr>
          <a:xfrm>
            <a:off x="347662" y="332656"/>
            <a:ext cx="8448675" cy="922337"/>
          </a:xfrm>
        </p:spPr>
        <p:txBody>
          <a:bodyPr>
            <a:normAutofit fontScale="90000"/>
          </a:bodyPr>
          <a:lstStyle/>
          <a:p>
            <a:r>
              <a:rPr lang="en-US" altLang="en-US" dirty="0"/>
              <a:t>Modular therapy for CPTSD: A person centered approach</a:t>
            </a:r>
            <a:endParaRPr lang="en-GB" altLang="en-US" dirty="0"/>
          </a:p>
        </p:txBody>
      </p:sp>
      <p:sp>
        <p:nvSpPr>
          <p:cNvPr id="32771" name="Content Placeholder 2"/>
          <p:cNvSpPr>
            <a:spLocks noGrp="1" noChangeArrowheads="1"/>
          </p:cNvSpPr>
          <p:nvPr>
            <p:ph idx="1"/>
          </p:nvPr>
        </p:nvSpPr>
        <p:spPr>
          <a:xfrm>
            <a:off x="457199" y="1388368"/>
            <a:ext cx="8229600" cy="4785395"/>
          </a:xfrm>
        </p:spPr>
        <p:txBody>
          <a:bodyPr>
            <a:noAutofit/>
          </a:bodyPr>
          <a:lstStyle/>
          <a:p>
            <a:pPr marL="457200" indent="-457200">
              <a:buFontTx/>
              <a:buAutoNum type="arabicPeriod"/>
            </a:pPr>
            <a:r>
              <a:rPr lang="en-GB" altLang="en-US" sz="2800" dirty="0"/>
              <a:t>A thorough assessment of the patient’s presenting problems resulting in a case formulation about the underlying causes. </a:t>
            </a:r>
          </a:p>
          <a:p>
            <a:pPr marL="457200" indent="-457200">
              <a:buFontTx/>
              <a:buAutoNum type="arabicPeriod"/>
            </a:pPr>
            <a:r>
              <a:rPr lang="en-GB" altLang="en-US" sz="2800" dirty="0"/>
              <a:t>Therapist and patient decide on specific CPTSD clusters to target based on </a:t>
            </a:r>
            <a:r>
              <a:rPr lang="en-GB" altLang="en-US" sz="2800" dirty="0">
                <a:solidFill>
                  <a:srgbClr val="FF0000"/>
                </a:solidFill>
              </a:rPr>
              <a:t>preference, readiness and severity </a:t>
            </a:r>
            <a:r>
              <a:rPr lang="en-GB" altLang="en-US" sz="2800" dirty="0"/>
              <a:t>using appropriate evidence based interventions. </a:t>
            </a:r>
          </a:p>
          <a:p>
            <a:pPr marL="457200" indent="-457200">
              <a:buFontTx/>
              <a:buAutoNum type="arabicPeriod"/>
            </a:pPr>
            <a:r>
              <a:rPr lang="en-US" altLang="en-US" sz="2800" dirty="0"/>
              <a:t>At the end of delivery of this module, an assessment is conducted and the next therapeutic target is selected.</a:t>
            </a:r>
            <a:endParaRPr lang="en-GB" altLang="en-US" sz="2800" dirty="0"/>
          </a:p>
        </p:txBody>
      </p:sp>
      <p:sp>
        <p:nvSpPr>
          <p:cNvPr id="5" name="Title 1">
            <a:extLst>
              <a:ext uri="{FF2B5EF4-FFF2-40B4-BE49-F238E27FC236}">
                <a16:creationId xmlns:a16="http://schemas.microsoft.com/office/drawing/2014/main" id="{242BF2E7-CCAB-4FDC-A855-28D2464E241D}"/>
              </a:ext>
            </a:extLst>
          </p:cNvPr>
          <p:cNvSpPr txBox="1">
            <a:spLocks/>
          </p:cNvSpPr>
          <p:nvPr/>
        </p:nvSpPr>
        <p:spPr>
          <a:xfrm>
            <a:off x="234950" y="6173763"/>
            <a:ext cx="8448675" cy="4238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1600" dirty="0">
                <a:latin typeface="+mn-lt"/>
              </a:rPr>
              <a:t>Karatzias &amp; Cloitre (2020). Journal of Traumatic Stress</a:t>
            </a:r>
            <a:endParaRPr lang="en-GB" sz="1600" b="1" dirty="0"/>
          </a:p>
        </p:txBody>
      </p:sp>
    </p:spTree>
    <p:extLst>
      <p:ext uri="{BB962C8B-B14F-4D97-AF65-F5344CB8AC3E}">
        <p14:creationId xmlns:p14="http://schemas.microsoft.com/office/powerpoint/2010/main" val="26779950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 new modular treatment protocol for CPTSD</a:t>
            </a:r>
          </a:p>
        </p:txBody>
      </p:sp>
      <p:sp>
        <p:nvSpPr>
          <p:cNvPr id="3" name="Content Placeholder 2"/>
          <p:cNvSpPr>
            <a:spLocks noGrp="1"/>
          </p:cNvSpPr>
          <p:nvPr>
            <p:ph idx="1"/>
          </p:nvPr>
        </p:nvSpPr>
        <p:spPr/>
        <p:txBody>
          <a:bodyPr>
            <a:normAutofit lnSpcReduction="10000"/>
          </a:bodyPr>
          <a:lstStyle/>
          <a:p>
            <a:r>
              <a:rPr lang="en-GB" b="1" dirty="0">
                <a:solidFill>
                  <a:srgbClr val="FF0000"/>
                </a:solidFill>
              </a:rPr>
              <a:t>Enhanced STAIR (ESTAIR) Narrative Therapy for CPTSD </a:t>
            </a:r>
            <a:r>
              <a:rPr lang="en-GB" dirty="0"/>
              <a:t>(Cloitre, Karatzias, </a:t>
            </a:r>
            <a:r>
              <a:rPr lang="en-GB" dirty="0" err="1"/>
              <a:t>McGlanachy</a:t>
            </a:r>
            <a:r>
              <a:rPr lang="en-GB" dirty="0"/>
              <a:t>, 2019)</a:t>
            </a:r>
          </a:p>
          <a:p>
            <a:r>
              <a:rPr lang="en-GB" dirty="0"/>
              <a:t>Based on STAIR model (Cloitre et al., 2002, 2010) </a:t>
            </a:r>
          </a:p>
          <a:p>
            <a:r>
              <a:rPr lang="en-GB" dirty="0"/>
              <a:t>25 sessions: 6 sessions per cluster (Self-concept, affect regulation, interpersonal relationships, PTSD) + a formulation session prior to start of treatment.</a:t>
            </a:r>
          </a:p>
        </p:txBody>
      </p:sp>
    </p:spTree>
    <p:extLst>
      <p:ext uri="{BB962C8B-B14F-4D97-AF65-F5344CB8AC3E}">
        <p14:creationId xmlns:p14="http://schemas.microsoft.com/office/powerpoint/2010/main" val="32292029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6DB8C-24A5-2342-8FF4-561CF8D02234}"/>
              </a:ext>
            </a:extLst>
          </p:cNvPr>
          <p:cNvSpPr>
            <a:spLocks noGrp="1"/>
          </p:cNvSpPr>
          <p:nvPr>
            <p:ph type="title"/>
          </p:nvPr>
        </p:nvSpPr>
        <p:spPr/>
        <p:txBody>
          <a:bodyPr>
            <a:normAutofit fontScale="90000"/>
          </a:bodyPr>
          <a:lstStyle/>
          <a:p>
            <a:r>
              <a:rPr lang="en-US" dirty="0"/>
              <a:t>Treating overlapping CPTSD and BPD</a:t>
            </a:r>
          </a:p>
        </p:txBody>
      </p:sp>
      <p:sp>
        <p:nvSpPr>
          <p:cNvPr id="3" name="Content Placeholder 2">
            <a:extLst>
              <a:ext uri="{FF2B5EF4-FFF2-40B4-BE49-F238E27FC236}">
                <a16:creationId xmlns:a16="http://schemas.microsoft.com/office/drawing/2014/main" id="{B98A3D29-2A2B-1E45-A21E-78209D5953F1}"/>
              </a:ext>
            </a:extLst>
          </p:cNvPr>
          <p:cNvSpPr>
            <a:spLocks noGrp="1"/>
          </p:cNvSpPr>
          <p:nvPr>
            <p:ph idx="1"/>
          </p:nvPr>
        </p:nvSpPr>
        <p:spPr/>
        <p:txBody>
          <a:bodyPr/>
          <a:lstStyle/>
          <a:p>
            <a:r>
              <a:rPr lang="en-US" dirty="0"/>
              <a:t>New area of enquiry</a:t>
            </a:r>
          </a:p>
          <a:p>
            <a:pPr lvl="2"/>
            <a:r>
              <a:rPr lang="en-US" dirty="0"/>
              <a:t>Understanding the role of childhood </a:t>
            </a:r>
            <a:r>
              <a:rPr lang="en-US" dirty="0" err="1"/>
              <a:t>polytraumatisation</a:t>
            </a:r>
            <a:r>
              <a:rPr lang="en-US" dirty="0"/>
              <a:t>.</a:t>
            </a:r>
          </a:p>
          <a:p>
            <a:r>
              <a:rPr lang="en-US" dirty="0"/>
              <a:t>There is a need for </a:t>
            </a:r>
            <a:r>
              <a:rPr lang="en-US"/>
              <a:t>further clinical research </a:t>
            </a:r>
            <a:r>
              <a:rPr lang="en-US" dirty="0"/>
              <a:t>in this area…</a:t>
            </a:r>
          </a:p>
          <a:p>
            <a:pPr lvl="2"/>
            <a:r>
              <a:rPr lang="en-US" dirty="0"/>
              <a:t>Targeting CPTSD (Modular therapies)</a:t>
            </a:r>
          </a:p>
          <a:p>
            <a:pPr lvl="2"/>
            <a:r>
              <a:rPr lang="en-US" dirty="0"/>
              <a:t>Targeting BPD (DBT)</a:t>
            </a:r>
          </a:p>
          <a:p>
            <a:pPr lvl="2"/>
            <a:r>
              <a:rPr lang="en-US" dirty="0"/>
              <a:t>New models addressing specific overlapping symptoms (affective dysregulation)</a:t>
            </a:r>
          </a:p>
          <a:p>
            <a:pPr marL="914400" lvl="2" indent="0">
              <a:buNone/>
            </a:pPr>
            <a:endParaRPr lang="en-US" dirty="0"/>
          </a:p>
        </p:txBody>
      </p:sp>
    </p:spTree>
    <p:extLst>
      <p:ext uri="{BB962C8B-B14F-4D97-AF65-F5344CB8AC3E}">
        <p14:creationId xmlns:p14="http://schemas.microsoft.com/office/powerpoint/2010/main" val="874063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67544" y="620688"/>
            <a:ext cx="8448675" cy="993775"/>
          </a:xfrm>
        </p:spPr>
        <p:txBody>
          <a:bodyPr/>
          <a:lstStyle/>
          <a:p>
            <a:r>
              <a:rPr lang="en-GB" altLang="en-US" dirty="0"/>
              <a:t>Conclusions</a:t>
            </a:r>
          </a:p>
        </p:txBody>
      </p:sp>
      <p:sp>
        <p:nvSpPr>
          <p:cNvPr id="3" name="Content Placeholder 2"/>
          <p:cNvSpPr>
            <a:spLocks noGrp="1"/>
          </p:cNvSpPr>
          <p:nvPr>
            <p:ph idx="1"/>
          </p:nvPr>
        </p:nvSpPr>
        <p:spPr>
          <a:xfrm>
            <a:off x="319088" y="1700808"/>
            <a:ext cx="8448675" cy="4876205"/>
          </a:xfrm>
        </p:spPr>
        <p:txBody>
          <a:bodyPr>
            <a:normAutofit/>
          </a:bodyPr>
          <a:lstStyle/>
          <a:p>
            <a:pPr>
              <a:defRPr/>
            </a:pPr>
            <a:r>
              <a:rPr lang="en-GB" dirty="0"/>
              <a:t>CPTSD and BPD are distinct conditions but can co-occur in a small percentage of individuals.</a:t>
            </a:r>
          </a:p>
          <a:p>
            <a:pPr>
              <a:defRPr/>
            </a:pPr>
            <a:r>
              <a:rPr lang="en-GB" dirty="0"/>
              <a:t>Emotional dysregulation seems to be responsible for the overlap between CPTSD and BPD.</a:t>
            </a:r>
          </a:p>
          <a:p>
            <a:pPr>
              <a:defRPr/>
            </a:pPr>
            <a:r>
              <a:rPr lang="en-GB" dirty="0"/>
              <a:t>Establishing primary diagnosis is important.</a:t>
            </a:r>
          </a:p>
          <a:p>
            <a:pPr>
              <a:defRPr/>
            </a:pPr>
            <a:r>
              <a:rPr lang="en-GB" dirty="0"/>
              <a:t>There is a need for more clinical research in addressing the comorbidity between CPTSD and BPD.</a:t>
            </a:r>
          </a:p>
          <a:p>
            <a:pPr marL="0" indent="0">
              <a:buNone/>
              <a:defRPr/>
            </a:pPr>
            <a:endParaRPr lang="en-GB" sz="2400" dirty="0"/>
          </a:p>
          <a:p>
            <a:pPr marL="0" indent="0">
              <a:buFontTx/>
              <a:buNone/>
              <a:defRPr/>
            </a:pPr>
            <a:endParaRPr lang="en-GB" sz="2400" dirty="0"/>
          </a:p>
        </p:txBody>
      </p:sp>
    </p:spTree>
    <p:extLst>
      <p:ext uri="{BB962C8B-B14F-4D97-AF65-F5344CB8AC3E}">
        <p14:creationId xmlns:p14="http://schemas.microsoft.com/office/powerpoint/2010/main" val="845943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85BDD1C-B045-4041-BEB8-EB5D70ED987C}"/>
              </a:ext>
            </a:extLst>
          </p:cNvPr>
          <p:cNvGraphicFramePr>
            <a:graphicFrameLocks noGrp="1"/>
          </p:cNvGraphicFramePr>
          <p:nvPr>
            <p:ph idx="1"/>
          </p:nvPr>
        </p:nvGraphicFramePr>
        <p:xfrm>
          <a:off x="81008" y="2651268"/>
          <a:ext cx="8981984" cy="3200400"/>
        </p:xfrm>
        <a:graphic>
          <a:graphicData uri="http://schemas.openxmlformats.org/drawingml/2006/table">
            <a:tbl>
              <a:tblPr firstRow="1" firstCol="1" bandRow="1">
                <a:tableStyleId>{68D230F3-CF80-4859-8CE7-A43EE81993B5}</a:tableStyleId>
              </a:tblPr>
              <a:tblGrid>
                <a:gridCol w="4987949">
                  <a:extLst>
                    <a:ext uri="{9D8B030D-6E8A-4147-A177-3AD203B41FA5}">
                      <a16:colId xmlns:a16="http://schemas.microsoft.com/office/drawing/2014/main" val="551860669"/>
                    </a:ext>
                  </a:extLst>
                </a:gridCol>
                <a:gridCol w="857250">
                  <a:extLst>
                    <a:ext uri="{9D8B030D-6E8A-4147-A177-3AD203B41FA5}">
                      <a16:colId xmlns:a16="http://schemas.microsoft.com/office/drawing/2014/main" val="747552698"/>
                    </a:ext>
                  </a:extLst>
                </a:gridCol>
                <a:gridCol w="723071">
                  <a:extLst>
                    <a:ext uri="{9D8B030D-6E8A-4147-A177-3AD203B41FA5}">
                      <a16:colId xmlns:a16="http://schemas.microsoft.com/office/drawing/2014/main" val="3598626377"/>
                    </a:ext>
                  </a:extLst>
                </a:gridCol>
                <a:gridCol w="775253">
                  <a:extLst>
                    <a:ext uri="{9D8B030D-6E8A-4147-A177-3AD203B41FA5}">
                      <a16:colId xmlns:a16="http://schemas.microsoft.com/office/drawing/2014/main" val="1274615212"/>
                    </a:ext>
                  </a:extLst>
                </a:gridCol>
                <a:gridCol w="1638461">
                  <a:extLst>
                    <a:ext uri="{9D8B030D-6E8A-4147-A177-3AD203B41FA5}">
                      <a16:colId xmlns:a16="http://schemas.microsoft.com/office/drawing/2014/main" val="3593699526"/>
                    </a:ext>
                  </a:extLst>
                </a:gridCol>
              </a:tblGrid>
              <a:tr h="457200">
                <a:tc>
                  <a:txBody>
                    <a:bodyPr/>
                    <a:lstStyle/>
                    <a:p>
                      <a:endParaRPr lang="en-IE" sz="1400" dirty="0">
                        <a:effectLst/>
                        <a:latin typeface="+mn-lt"/>
                        <a:cs typeface="Times New Roman" panose="02020603050405020304" pitchFamily="18" charset="0"/>
                      </a:endParaRPr>
                    </a:p>
                  </a:txBody>
                  <a:tcPr marL="51435" marR="51435" marT="0" marB="0"/>
                </a:tc>
                <a:tc>
                  <a:txBody>
                    <a:bodyPr/>
                    <a:lstStyle/>
                    <a:p>
                      <a:pPr algn="ctr">
                        <a:lnSpc>
                          <a:spcPct val="200000"/>
                        </a:lnSpc>
                        <a:spcAft>
                          <a:spcPts val="0"/>
                        </a:spcAft>
                      </a:pPr>
                      <a:r>
                        <a:rPr lang="en-GB" sz="1500">
                          <a:effectLst/>
                          <a:sym typeface="Symbol" panose="05050102010706020507" pitchFamily="18" charset="2"/>
                        </a:rPr>
                        <a:t></a:t>
                      </a:r>
                      <a:r>
                        <a:rPr lang="en-GB" sz="1500" baseline="30000">
                          <a:effectLst/>
                        </a:rPr>
                        <a:t>2</a:t>
                      </a:r>
                      <a:endParaRPr lang="en-IE" sz="14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500">
                          <a:effectLst/>
                        </a:rPr>
                        <a:t>CFI</a:t>
                      </a:r>
                      <a:endParaRPr lang="en-IE" sz="14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500">
                          <a:effectLst/>
                        </a:rPr>
                        <a:t>TLI</a:t>
                      </a:r>
                      <a:endParaRPr lang="en-IE" sz="14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500">
                          <a:effectLst/>
                        </a:rPr>
                        <a:t>RMSEA (90% CI)</a:t>
                      </a:r>
                      <a:endParaRPr lang="en-IE" sz="140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192864452"/>
                  </a:ext>
                </a:extLst>
              </a:tr>
              <a:tr h="457200">
                <a:tc>
                  <a:txBody>
                    <a:bodyPr/>
                    <a:lstStyle/>
                    <a:p>
                      <a:pPr>
                        <a:lnSpc>
                          <a:spcPct val="200000"/>
                        </a:lnSpc>
                        <a:spcAft>
                          <a:spcPts val="0"/>
                        </a:spcAft>
                      </a:pPr>
                      <a:r>
                        <a:rPr lang="en-GB" sz="1500" dirty="0">
                          <a:effectLst/>
                        </a:rPr>
                        <a:t>UK mixed clinical group (N = 615)</a:t>
                      </a:r>
                      <a:endParaRPr lang="en-IE" sz="14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500">
                          <a:effectLst/>
                        </a:rPr>
                        <a:t>116*</a:t>
                      </a:r>
                      <a:endParaRPr lang="en-IE" sz="14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500">
                          <a:effectLst/>
                        </a:rPr>
                        <a:t>.974</a:t>
                      </a:r>
                      <a:endParaRPr lang="en-IE" sz="14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500">
                          <a:effectLst/>
                        </a:rPr>
                        <a:t>.964</a:t>
                      </a:r>
                      <a:endParaRPr lang="en-IE" sz="14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500">
                          <a:effectLst/>
                        </a:rPr>
                        <a:t>.052 (.040, .064)</a:t>
                      </a:r>
                      <a:endParaRPr lang="en-IE" sz="140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305251166"/>
                  </a:ext>
                </a:extLst>
              </a:tr>
              <a:tr h="457200">
                <a:tc>
                  <a:txBody>
                    <a:bodyPr/>
                    <a:lstStyle/>
                    <a:p>
                      <a:pPr>
                        <a:lnSpc>
                          <a:spcPct val="200000"/>
                        </a:lnSpc>
                        <a:spcAft>
                          <a:spcPts val="0"/>
                        </a:spcAft>
                      </a:pPr>
                      <a:r>
                        <a:rPr lang="en-GB" sz="1500" dirty="0">
                          <a:effectLst/>
                        </a:rPr>
                        <a:t>Lithuanian clinical outpatients (N = 280)</a:t>
                      </a:r>
                      <a:endParaRPr lang="en-IE" sz="14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500">
                          <a:effectLst/>
                        </a:rPr>
                        <a:t>340*</a:t>
                      </a:r>
                      <a:endParaRPr lang="en-IE" sz="14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500">
                          <a:effectLst/>
                        </a:rPr>
                        <a:t>.978</a:t>
                      </a:r>
                      <a:endParaRPr lang="en-IE" sz="14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500">
                          <a:effectLst/>
                        </a:rPr>
                        <a:t>.975</a:t>
                      </a:r>
                      <a:endParaRPr lang="en-IE" sz="14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500">
                          <a:effectLst/>
                        </a:rPr>
                        <a:t>.043 (.030, .059)</a:t>
                      </a:r>
                      <a:endParaRPr lang="en-IE" sz="140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560674104"/>
                  </a:ext>
                </a:extLst>
              </a:tr>
              <a:tr h="457200">
                <a:tc>
                  <a:txBody>
                    <a:bodyPr/>
                    <a:lstStyle/>
                    <a:p>
                      <a:pPr>
                        <a:lnSpc>
                          <a:spcPct val="200000"/>
                        </a:lnSpc>
                        <a:spcAft>
                          <a:spcPts val="0"/>
                        </a:spcAft>
                      </a:pPr>
                      <a:r>
                        <a:rPr lang="en-GB" sz="1500">
                          <a:effectLst/>
                        </a:rPr>
                        <a:t>Syrian refugees in Lebanon (N = 112)</a:t>
                      </a:r>
                      <a:endParaRPr lang="en-IE" sz="14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500">
                          <a:effectLst/>
                        </a:rPr>
                        <a:t>271*</a:t>
                      </a:r>
                      <a:endParaRPr lang="en-IE" sz="14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500">
                          <a:effectLst/>
                        </a:rPr>
                        <a:t>.946</a:t>
                      </a:r>
                      <a:endParaRPr lang="en-IE" sz="14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500">
                          <a:effectLst/>
                        </a:rPr>
                        <a:t>.938</a:t>
                      </a:r>
                      <a:endParaRPr lang="en-IE" sz="14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500">
                          <a:effectLst/>
                        </a:rPr>
                        <a:t>.056 (.037, .072)</a:t>
                      </a:r>
                      <a:endParaRPr lang="en-IE" sz="140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561682666"/>
                  </a:ext>
                </a:extLst>
              </a:tr>
              <a:tr h="457200">
                <a:tc>
                  <a:txBody>
                    <a:bodyPr/>
                    <a:lstStyle/>
                    <a:p>
                      <a:pPr>
                        <a:lnSpc>
                          <a:spcPct val="200000"/>
                        </a:lnSpc>
                        <a:spcAft>
                          <a:spcPts val="0"/>
                        </a:spcAft>
                      </a:pPr>
                      <a:r>
                        <a:rPr lang="en-GB" sz="1500">
                          <a:effectLst/>
                        </a:rPr>
                        <a:t>Filipino soldiers (N = 450)</a:t>
                      </a:r>
                      <a:endParaRPr lang="en-IE" sz="14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500">
                          <a:effectLst/>
                        </a:rPr>
                        <a:t>807*</a:t>
                      </a:r>
                      <a:endParaRPr lang="en-IE" sz="14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500">
                          <a:effectLst/>
                        </a:rPr>
                        <a:t>.978</a:t>
                      </a:r>
                      <a:endParaRPr lang="en-IE" sz="14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500">
                          <a:effectLst/>
                        </a:rPr>
                        <a:t>.975</a:t>
                      </a:r>
                      <a:endParaRPr lang="en-IE" sz="14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500">
                          <a:effectLst/>
                        </a:rPr>
                        <a:t>.076 (.071, .082)</a:t>
                      </a:r>
                      <a:endParaRPr lang="en-IE" sz="140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628061645"/>
                  </a:ext>
                </a:extLst>
              </a:tr>
              <a:tr h="457200">
                <a:tc>
                  <a:txBody>
                    <a:bodyPr/>
                    <a:lstStyle/>
                    <a:p>
                      <a:pPr>
                        <a:lnSpc>
                          <a:spcPct val="200000"/>
                        </a:lnSpc>
                        <a:spcAft>
                          <a:spcPts val="0"/>
                        </a:spcAft>
                      </a:pPr>
                      <a:r>
                        <a:rPr lang="en-GB" sz="1500" dirty="0">
                          <a:effectLst/>
                        </a:rPr>
                        <a:t>Ukrainian internally displaced persons (N = 2,203)</a:t>
                      </a:r>
                      <a:endParaRPr lang="en-IE" sz="14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500">
                          <a:effectLst/>
                        </a:rPr>
                        <a:t>390*</a:t>
                      </a:r>
                      <a:endParaRPr lang="en-IE" sz="14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500">
                          <a:effectLst/>
                        </a:rPr>
                        <a:t>.963</a:t>
                      </a:r>
                      <a:endParaRPr lang="en-IE" sz="14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500">
                          <a:effectLst/>
                        </a:rPr>
                        <a:t>.949</a:t>
                      </a:r>
                      <a:endParaRPr lang="en-IE" sz="14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500" dirty="0">
                          <a:effectLst/>
                        </a:rPr>
                        <a:t>.058 (.052, .063)</a:t>
                      </a:r>
                      <a:endParaRPr lang="en-IE" sz="1400" dirty="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79064148"/>
                  </a:ext>
                </a:extLst>
              </a:tr>
              <a:tr h="457200">
                <a:tc>
                  <a:txBody>
                    <a:bodyPr/>
                    <a:lstStyle/>
                    <a:p>
                      <a:pPr>
                        <a:lnSpc>
                          <a:spcPct val="200000"/>
                        </a:lnSpc>
                        <a:spcAft>
                          <a:spcPts val="0"/>
                        </a:spcAft>
                      </a:pPr>
                      <a:r>
                        <a:rPr lang="en-GB" sz="1500">
                          <a:effectLst/>
                        </a:rPr>
                        <a:t>Mixed refugees in Switzerland (N = 134)</a:t>
                      </a:r>
                      <a:endParaRPr lang="en-IE" sz="14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500">
                          <a:effectLst/>
                        </a:rPr>
                        <a:t>57</a:t>
                      </a:r>
                      <a:endParaRPr lang="en-IE" sz="14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500">
                          <a:effectLst/>
                        </a:rPr>
                        <a:t>.981</a:t>
                      </a:r>
                      <a:endParaRPr lang="en-IE" sz="14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500">
                          <a:effectLst/>
                        </a:rPr>
                        <a:t>.974</a:t>
                      </a:r>
                      <a:endParaRPr lang="en-IE" sz="140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500" dirty="0">
                          <a:effectLst/>
                        </a:rPr>
                        <a:t>.040 (.010, .070)</a:t>
                      </a:r>
                      <a:endParaRPr lang="en-IE" sz="1400" dirty="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04416590"/>
                  </a:ext>
                </a:extLst>
              </a:tr>
            </a:tbl>
          </a:graphicData>
        </a:graphic>
      </p:graphicFrame>
      <p:sp>
        <p:nvSpPr>
          <p:cNvPr id="7" name="Title 7">
            <a:extLst>
              <a:ext uri="{FF2B5EF4-FFF2-40B4-BE49-F238E27FC236}">
                <a16:creationId xmlns:a16="http://schemas.microsoft.com/office/drawing/2014/main" id="{CDAE3BB4-659A-42A7-B33C-194764C13441}"/>
              </a:ext>
            </a:extLst>
          </p:cNvPr>
          <p:cNvSpPr>
            <a:spLocks noGrp="1"/>
          </p:cNvSpPr>
          <p:nvPr>
            <p:ph type="title"/>
          </p:nvPr>
        </p:nvSpPr>
        <p:spPr>
          <a:xfrm>
            <a:off x="163996" y="1131094"/>
            <a:ext cx="8898996" cy="994172"/>
          </a:xfrm>
        </p:spPr>
        <p:txBody>
          <a:bodyPr>
            <a:normAutofit fontScale="90000"/>
          </a:bodyPr>
          <a:lstStyle/>
          <a:p>
            <a:r>
              <a:rPr lang="en-IE" dirty="0"/>
              <a:t>ICD-11 CPTSD – Factorial validity results from treatment seeking samples</a:t>
            </a:r>
          </a:p>
        </p:txBody>
      </p:sp>
      <p:sp>
        <p:nvSpPr>
          <p:cNvPr id="5" name="Title 1"/>
          <p:cNvSpPr txBox="1">
            <a:spLocks/>
          </p:cNvSpPr>
          <p:nvPr/>
        </p:nvSpPr>
        <p:spPr bwMode="auto">
          <a:xfrm>
            <a:off x="347662" y="6237312"/>
            <a:ext cx="844867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600" dirty="0" err="1">
                <a:latin typeface="+mj-lt"/>
              </a:rPr>
              <a:t>Radican</a:t>
            </a:r>
            <a:r>
              <a:rPr lang="en-GB" altLang="en-US" sz="1600" dirty="0">
                <a:latin typeface="+mj-lt"/>
              </a:rPr>
              <a:t>, Nolan, Hyland, Cloitre, McBride, Karatzias et al. (2021) Journal of Anxiety Disorders</a:t>
            </a:r>
          </a:p>
        </p:txBody>
      </p:sp>
    </p:spTree>
    <p:extLst>
      <p:ext uri="{BB962C8B-B14F-4D97-AF65-F5344CB8AC3E}">
        <p14:creationId xmlns:p14="http://schemas.microsoft.com/office/powerpoint/2010/main" val="3567346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346075" y="1268413"/>
            <a:ext cx="8448675" cy="5038725"/>
          </a:xfrm>
        </p:spPr>
        <p:txBody>
          <a:bodyPr/>
          <a:lstStyle/>
          <a:p>
            <a:pPr algn="ctr">
              <a:buFontTx/>
              <a:buNone/>
            </a:pPr>
            <a:r>
              <a:rPr lang="en-GB" altLang="zh-TW" sz="8000" dirty="0">
                <a:ea typeface="新細明體" pitchFamily="18" charset="-120"/>
              </a:rPr>
              <a:t>Thank you for attending</a:t>
            </a:r>
          </a:p>
          <a:p>
            <a:pPr algn="ctr">
              <a:buFontTx/>
              <a:buNone/>
            </a:pPr>
            <a:endParaRPr lang="en-GB" altLang="zh-TW" sz="8000" dirty="0">
              <a:ea typeface="新細明體" pitchFamily="18" charset="-120"/>
            </a:endParaRPr>
          </a:p>
        </p:txBody>
      </p:sp>
      <p:pic>
        <p:nvPicPr>
          <p:cNvPr id="43011" name="Picture 4" descr="http://www.playwell.co.uk/images/BEST%20ATTENDE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4149725"/>
            <a:ext cx="6697663" cy="215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9720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64C50D97-12BB-4E94-BD6D-EC40758BF165}"/>
              </a:ext>
            </a:extLst>
          </p:cNvPr>
          <p:cNvGraphicFramePr>
            <a:graphicFrameLocks noGrp="1"/>
          </p:cNvGraphicFramePr>
          <p:nvPr>
            <p:ph idx="1"/>
          </p:nvPr>
        </p:nvGraphicFramePr>
        <p:xfrm>
          <a:off x="163996" y="2204864"/>
          <a:ext cx="8871255" cy="3888430"/>
        </p:xfrm>
        <a:graphic>
          <a:graphicData uri="http://schemas.openxmlformats.org/drawingml/2006/table">
            <a:tbl>
              <a:tblPr firstRow="1" firstCol="1" bandRow="1">
                <a:tableStyleId>{68D230F3-CF80-4859-8CE7-A43EE81993B5}</a:tableStyleId>
              </a:tblPr>
              <a:tblGrid>
                <a:gridCol w="4125563">
                  <a:extLst>
                    <a:ext uri="{9D8B030D-6E8A-4147-A177-3AD203B41FA5}">
                      <a16:colId xmlns:a16="http://schemas.microsoft.com/office/drawing/2014/main" val="4169851239"/>
                    </a:ext>
                  </a:extLst>
                </a:gridCol>
                <a:gridCol w="1027413">
                  <a:extLst>
                    <a:ext uri="{9D8B030D-6E8A-4147-A177-3AD203B41FA5}">
                      <a16:colId xmlns:a16="http://schemas.microsoft.com/office/drawing/2014/main" val="1245642098"/>
                    </a:ext>
                  </a:extLst>
                </a:gridCol>
                <a:gridCol w="973692">
                  <a:extLst>
                    <a:ext uri="{9D8B030D-6E8A-4147-A177-3AD203B41FA5}">
                      <a16:colId xmlns:a16="http://schemas.microsoft.com/office/drawing/2014/main" val="10979269"/>
                    </a:ext>
                  </a:extLst>
                </a:gridCol>
                <a:gridCol w="853235">
                  <a:extLst>
                    <a:ext uri="{9D8B030D-6E8A-4147-A177-3AD203B41FA5}">
                      <a16:colId xmlns:a16="http://schemas.microsoft.com/office/drawing/2014/main" val="3794145454"/>
                    </a:ext>
                  </a:extLst>
                </a:gridCol>
                <a:gridCol w="1891352">
                  <a:extLst>
                    <a:ext uri="{9D8B030D-6E8A-4147-A177-3AD203B41FA5}">
                      <a16:colId xmlns:a16="http://schemas.microsoft.com/office/drawing/2014/main" val="2881506958"/>
                    </a:ext>
                  </a:extLst>
                </a:gridCol>
              </a:tblGrid>
              <a:tr h="555490">
                <a:tc>
                  <a:txBody>
                    <a:bodyPr/>
                    <a:lstStyle/>
                    <a:p>
                      <a:endParaRPr lang="en-IE" sz="1200" dirty="0">
                        <a:effectLst/>
                        <a:latin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400" dirty="0">
                          <a:effectLst/>
                          <a:sym typeface="Symbol" panose="05050102010706020507" pitchFamily="18" charset="2"/>
                        </a:rPr>
                        <a:t></a:t>
                      </a:r>
                      <a:r>
                        <a:rPr lang="en-GB" sz="1400" baseline="30000" dirty="0">
                          <a:effectLst/>
                        </a:rPr>
                        <a:t>2</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400" dirty="0">
                          <a:effectLst/>
                        </a:rPr>
                        <a:t>CFI</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400">
                          <a:effectLst/>
                        </a:rPr>
                        <a:t>TLI</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400">
                          <a:effectLst/>
                        </a:rPr>
                        <a:t>RMSEA (90% CI)</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867113969"/>
                  </a:ext>
                </a:extLst>
              </a:tr>
              <a:tr h="555490">
                <a:tc>
                  <a:txBody>
                    <a:bodyPr/>
                    <a:lstStyle/>
                    <a:p>
                      <a:pPr>
                        <a:lnSpc>
                          <a:spcPct val="200000"/>
                        </a:lnSpc>
                        <a:spcAft>
                          <a:spcPts val="0"/>
                        </a:spcAft>
                      </a:pPr>
                      <a:r>
                        <a:rPr lang="en-GB" sz="1400" dirty="0">
                          <a:effectLst/>
                        </a:rPr>
                        <a:t>USA general population (N = 1,893)</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400">
                          <a:effectLst/>
                        </a:rPr>
                        <a:t>214*</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400">
                          <a:effectLst/>
                        </a:rPr>
                        <a:t>.995</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400">
                          <a:effectLst/>
                        </a:rPr>
                        <a:t>.993</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400">
                          <a:effectLst/>
                        </a:rPr>
                        <a:t>.044 (.038, .050)</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986122792"/>
                  </a:ext>
                </a:extLst>
              </a:tr>
              <a:tr h="555490">
                <a:tc>
                  <a:txBody>
                    <a:bodyPr/>
                    <a:lstStyle/>
                    <a:p>
                      <a:pPr>
                        <a:lnSpc>
                          <a:spcPct val="200000"/>
                        </a:lnSpc>
                        <a:spcAft>
                          <a:spcPts val="0"/>
                        </a:spcAft>
                      </a:pPr>
                      <a:r>
                        <a:rPr lang="en-GB" sz="1400">
                          <a:effectLst/>
                        </a:rPr>
                        <a:t>UK general population (N = 1,051)</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400">
                          <a:effectLst/>
                        </a:rPr>
                        <a:t>104*</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400">
                          <a:effectLst/>
                        </a:rPr>
                        <a:t>.998</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400">
                          <a:effectLst/>
                        </a:rPr>
                        <a:t>.997</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400">
                          <a:effectLst/>
                        </a:rPr>
                        <a:t>.034 (.025, .043)</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400072759"/>
                  </a:ext>
                </a:extLst>
              </a:tr>
              <a:tr h="555490">
                <a:tc>
                  <a:txBody>
                    <a:bodyPr/>
                    <a:lstStyle/>
                    <a:p>
                      <a:pPr>
                        <a:lnSpc>
                          <a:spcPct val="200000"/>
                        </a:lnSpc>
                        <a:spcAft>
                          <a:spcPts val="0"/>
                        </a:spcAft>
                      </a:pPr>
                      <a:r>
                        <a:rPr lang="en-GB" sz="1400">
                          <a:effectLst/>
                        </a:rPr>
                        <a:t>Irish general population (N = 1,020)</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400">
                          <a:effectLst/>
                        </a:rPr>
                        <a:t>128*</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400">
                          <a:effectLst/>
                        </a:rPr>
                        <a:t>.990</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400">
                          <a:effectLst/>
                        </a:rPr>
                        <a:t>.986</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400">
                          <a:effectLst/>
                        </a:rPr>
                        <a:t>.041 (.033, .050)</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402715177"/>
                  </a:ext>
                </a:extLst>
              </a:tr>
              <a:tr h="555490">
                <a:tc>
                  <a:txBody>
                    <a:bodyPr/>
                    <a:lstStyle/>
                    <a:p>
                      <a:pPr>
                        <a:lnSpc>
                          <a:spcPct val="200000"/>
                        </a:lnSpc>
                        <a:spcAft>
                          <a:spcPts val="0"/>
                        </a:spcAft>
                      </a:pPr>
                      <a:r>
                        <a:rPr lang="en-GB" sz="1400" dirty="0">
                          <a:effectLst/>
                        </a:rPr>
                        <a:t>Israeli general population (N = 1,003)</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400">
                          <a:effectLst/>
                        </a:rPr>
                        <a:t>118*</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400">
                          <a:effectLst/>
                        </a:rPr>
                        <a:t>.982</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400">
                          <a:effectLst/>
                        </a:rPr>
                        <a:t>.975</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400">
                          <a:effectLst/>
                        </a:rPr>
                        <a:t>.053 (.041, .065)</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346711767"/>
                  </a:ext>
                </a:extLst>
              </a:tr>
              <a:tr h="555490">
                <a:tc>
                  <a:txBody>
                    <a:bodyPr/>
                    <a:lstStyle/>
                    <a:p>
                      <a:pPr>
                        <a:lnSpc>
                          <a:spcPct val="200000"/>
                        </a:lnSpc>
                        <a:spcAft>
                          <a:spcPts val="0"/>
                        </a:spcAft>
                      </a:pPr>
                      <a:r>
                        <a:rPr lang="en-GB" sz="1400" dirty="0">
                          <a:effectLst/>
                        </a:rPr>
                        <a:t>Ghana/Kenya/Nigeria general population (N = 2,524)</a:t>
                      </a:r>
                      <a:endParaRPr lang="en-IE" sz="1200" dirty="0">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400" dirty="0">
                          <a:effectLst/>
                        </a:rPr>
                        <a:t> 419*</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400" dirty="0">
                          <a:effectLst/>
                        </a:rPr>
                        <a:t>.992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400" dirty="0">
                          <a:effectLst/>
                        </a:rPr>
                        <a:t> .989</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400" dirty="0">
                          <a:effectLst/>
                        </a:rPr>
                        <a:t>.056 (.051, .061)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648236604"/>
                  </a:ext>
                </a:extLst>
              </a:tr>
              <a:tr h="555490">
                <a:tc>
                  <a:txBody>
                    <a:bodyPr/>
                    <a:lstStyle/>
                    <a:p>
                      <a:pPr>
                        <a:lnSpc>
                          <a:spcPct val="200000"/>
                        </a:lnSpc>
                        <a:spcAft>
                          <a:spcPts val="0"/>
                        </a:spcAft>
                      </a:pPr>
                      <a:r>
                        <a:rPr lang="en-GB" sz="1400">
                          <a:effectLst/>
                        </a:rPr>
                        <a:t>China/Japan/Taiwan/Hong Kong students (N = 1,344)</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400">
                          <a:effectLst/>
                        </a:rPr>
                        <a:t>481*</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400">
                          <a:effectLst/>
                        </a:rPr>
                        <a:t>.981</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400">
                          <a:effectLst/>
                        </a:rPr>
                        <a:t>.968</a:t>
                      </a:r>
                      <a:endParaRPr lang="en-IE"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GB" sz="1400" dirty="0">
                          <a:effectLst/>
                        </a:rPr>
                        <a:t>.063 (.057, .068)</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961707240"/>
                  </a:ext>
                </a:extLst>
              </a:tr>
            </a:tbl>
          </a:graphicData>
        </a:graphic>
      </p:graphicFrame>
      <p:sp>
        <p:nvSpPr>
          <p:cNvPr id="7" name="Title 7">
            <a:extLst>
              <a:ext uri="{FF2B5EF4-FFF2-40B4-BE49-F238E27FC236}">
                <a16:creationId xmlns:a16="http://schemas.microsoft.com/office/drawing/2014/main" id="{63687BE7-2AF9-48ED-9E48-841A08D66F23}"/>
              </a:ext>
            </a:extLst>
          </p:cNvPr>
          <p:cNvSpPr>
            <a:spLocks noGrp="1"/>
          </p:cNvSpPr>
          <p:nvPr>
            <p:ph type="title"/>
          </p:nvPr>
        </p:nvSpPr>
        <p:spPr>
          <a:xfrm>
            <a:off x="163996" y="836712"/>
            <a:ext cx="8871254" cy="994172"/>
          </a:xfrm>
        </p:spPr>
        <p:txBody>
          <a:bodyPr>
            <a:normAutofit fontScale="90000"/>
          </a:bodyPr>
          <a:lstStyle/>
          <a:p>
            <a:r>
              <a:rPr lang="en-IE" dirty="0"/>
              <a:t>ICD-11 CPTSD – Factorial validity results from general population samples</a:t>
            </a:r>
          </a:p>
        </p:txBody>
      </p:sp>
      <p:sp>
        <p:nvSpPr>
          <p:cNvPr id="4" name="Title 1"/>
          <p:cNvSpPr txBox="1">
            <a:spLocks/>
          </p:cNvSpPr>
          <p:nvPr/>
        </p:nvSpPr>
        <p:spPr bwMode="auto">
          <a:xfrm>
            <a:off x="347662" y="6237312"/>
            <a:ext cx="844867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600" dirty="0" err="1">
                <a:latin typeface="+mj-lt"/>
              </a:rPr>
              <a:t>Radican</a:t>
            </a:r>
            <a:r>
              <a:rPr lang="en-GB" altLang="en-US" sz="1600" dirty="0">
                <a:latin typeface="+mj-lt"/>
              </a:rPr>
              <a:t>, Nolan, Hyland, Cloitre, McBride, Karatzias et al. (2021) Journal of Anxiety Disorders</a:t>
            </a:r>
          </a:p>
        </p:txBody>
      </p:sp>
      <p:sp>
        <p:nvSpPr>
          <p:cNvPr id="5" name="Title 1"/>
          <p:cNvSpPr txBox="1">
            <a:spLocks/>
          </p:cNvSpPr>
          <p:nvPr/>
        </p:nvSpPr>
        <p:spPr bwMode="auto">
          <a:xfrm>
            <a:off x="323528" y="6237312"/>
            <a:ext cx="844867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600" dirty="0" err="1">
                <a:latin typeface="+mj-lt"/>
              </a:rPr>
              <a:t>Radican</a:t>
            </a:r>
            <a:r>
              <a:rPr lang="en-GB" altLang="en-US" sz="1600" dirty="0">
                <a:latin typeface="+mj-lt"/>
              </a:rPr>
              <a:t>, Nolan, Hyland, Cloitre, McBride, Karatzias et al. (2021) Journal of Anxiety Disorders</a:t>
            </a:r>
          </a:p>
        </p:txBody>
      </p:sp>
    </p:spTree>
    <p:extLst>
      <p:ext uri="{BB962C8B-B14F-4D97-AF65-F5344CB8AC3E}">
        <p14:creationId xmlns:p14="http://schemas.microsoft.com/office/powerpoint/2010/main" val="1618833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F2F16F-413B-415C-BAEE-2DE2715E709D}"/>
              </a:ext>
            </a:extLst>
          </p:cNvPr>
          <p:cNvSpPr>
            <a:spLocks noGrp="1"/>
          </p:cNvSpPr>
          <p:nvPr>
            <p:ph type="title"/>
          </p:nvPr>
        </p:nvSpPr>
        <p:spPr>
          <a:xfrm>
            <a:off x="140933" y="1131094"/>
            <a:ext cx="8862135" cy="994172"/>
          </a:xfrm>
        </p:spPr>
        <p:txBody>
          <a:bodyPr>
            <a:normAutofit fontScale="90000"/>
          </a:bodyPr>
          <a:lstStyle/>
          <a:p>
            <a:r>
              <a:rPr lang="en-IE" dirty="0"/>
              <a:t>Prevalence rates: General population samples </a:t>
            </a:r>
          </a:p>
        </p:txBody>
      </p:sp>
      <p:graphicFrame>
        <p:nvGraphicFramePr>
          <p:cNvPr id="8" name="Content Placeholder 7">
            <a:extLst>
              <a:ext uri="{FF2B5EF4-FFF2-40B4-BE49-F238E27FC236}">
                <a16:creationId xmlns:a16="http://schemas.microsoft.com/office/drawing/2014/main" id="{18DFE360-30E7-4BA4-87E4-ED5996EB95A7}"/>
              </a:ext>
            </a:extLst>
          </p:cNvPr>
          <p:cNvGraphicFramePr>
            <a:graphicFrameLocks noGrp="1"/>
          </p:cNvGraphicFramePr>
          <p:nvPr>
            <p:ph idx="1"/>
          </p:nvPr>
        </p:nvGraphicFramePr>
        <p:xfrm>
          <a:off x="140933" y="2721953"/>
          <a:ext cx="8862138" cy="2194560"/>
        </p:xfrm>
        <a:graphic>
          <a:graphicData uri="http://schemas.openxmlformats.org/drawingml/2006/table">
            <a:tbl>
              <a:tblPr firstRow="1" firstCol="1" bandRow="1">
                <a:tableStyleId>{3B4B98B0-60AC-42C2-AFA5-B58CD77FA1E5}</a:tableStyleId>
              </a:tblPr>
              <a:tblGrid>
                <a:gridCol w="1887635">
                  <a:extLst>
                    <a:ext uri="{9D8B030D-6E8A-4147-A177-3AD203B41FA5}">
                      <a16:colId xmlns:a16="http://schemas.microsoft.com/office/drawing/2014/main" val="392301483"/>
                    </a:ext>
                  </a:extLst>
                </a:gridCol>
                <a:gridCol w="700109">
                  <a:extLst>
                    <a:ext uri="{9D8B030D-6E8A-4147-A177-3AD203B41FA5}">
                      <a16:colId xmlns:a16="http://schemas.microsoft.com/office/drawing/2014/main" val="3247633700"/>
                    </a:ext>
                  </a:extLst>
                </a:gridCol>
                <a:gridCol w="817089">
                  <a:extLst>
                    <a:ext uri="{9D8B030D-6E8A-4147-A177-3AD203B41FA5}">
                      <a16:colId xmlns:a16="http://schemas.microsoft.com/office/drawing/2014/main" val="2755770291"/>
                    </a:ext>
                  </a:extLst>
                </a:gridCol>
                <a:gridCol w="875579">
                  <a:extLst>
                    <a:ext uri="{9D8B030D-6E8A-4147-A177-3AD203B41FA5}">
                      <a16:colId xmlns:a16="http://schemas.microsoft.com/office/drawing/2014/main" val="4073761371"/>
                    </a:ext>
                  </a:extLst>
                </a:gridCol>
                <a:gridCol w="817089">
                  <a:extLst>
                    <a:ext uri="{9D8B030D-6E8A-4147-A177-3AD203B41FA5}">
                      <a16:colId xmlns:a16="http://schemas.microsoft.com/office/drawing/2014/main" val="499558866"/>
                    </a:ext>
                  </a:extLst>
                </a:gridCol>
                <a:gridCol w="1201706">
                  <a:extLst>
                    <a:ext uri="{9D8B030D-6E8A-4147-A177-3AD203B41FA5}">
                      <a16:colId xmlns:a16="http://schemas.microsoft.com/office/drawing/2014/main" val="696309372"/>
                    </a:ext>
                  </a:extLst>
                </a:gridCol>
                <a:gridCol w="824179">
                  <a:extLst>
                    <a:ext uri="{9D8B030D-6E8A-4147-A177-3AD203B41FA5}">
                      <a16:colId xmlns:a16="http://schemas.microsoft.com/office/drawing/2014/main" val="940733656"/>
                    </a:ext>
                  </a:extLst>
                </a:gridCol>
                <a:gridCol w="824179">
                  <a:extLst>
                    <a:ext uri="{9D8B030D-6E8A-4147-A177-3AD203B41FA5}">
                      <a16:colId xmlns:a16="http://schemas.microsoft.com/office/drawing/2014/main" val="872044894"/>
                    </a:ext>
                  </a:extLst>
                </a:gridCol>
                <a:gridCol w="914573">
                  <a:extLst>
                    <a:ext uri="{9D8B030D-6E8A-4147-A177-3AD203B41FA5}">
                      <a16:colId xmlns:a16="http://schemas.microsoft.com/office/drawing/2014/main" val="3898346568"/>
                    </a:ext>
                  </a:extLst>
                </a:gridCol>
              </a:tblGrid>
              <a:tr h="548640">
                <a:tc>
                  <a:txBody>
                    <a:bodyPr/>
                    <a:lstStyle/>
                    <a:p>
                      <a:pPr>
                        <a:lnSpc>
                          <a:spcPct val="200000"/>
                        </a:lnSpc>
                        <a:spcAft>
                          <a:spcPts val="0"/>
                        </a:spcAft>
                      </a:pPr>
                      <a:r>
                        <a:rPr lang="en-IE" sz="1800">
                          <a:effectLst/>
                        </a:rPr>
                        <a:t> </a:t>
                      </a:r>
                      <a:endParaRPr lang="en-IE"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USA</a:t>
                      </a:r>
                      <a:endParaRPr lang="en-IE"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Israel</a:t>
                      </a:r>
                      <a:endParaRPr lang="en-IE"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Ireland</a:t>
                      </a:r>
                      <a:endParaRPr lang="en-IE"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dirty="0">
                          <a:effectLst/>
                        </a:rPr>
                        <a:t>UK^**</a:t>
                      </a:r>
                      <a:endParaRPr lang="en-IE"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Germany*</a:t>
                      </a:r>
                      <a:endParaRPr lang="en-IE"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Ghana</a:t>
                      </a:r>
                      <a:endParaRPr lang="en-IE"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Kenya</a:t>
                      </a:r>
                      <a:endParaRPr lang="en-IE"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Nigeria</a:t>
                      </a:r>
                      <a:endParaRPr lang="en-IE"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733856528"/>
                  </a:ext>
                </a:extLst>
              </a:tr>
              <a:tr h="548640">
                <a:tc>
                  <a:txBody>
                    <a:bodyPr/>
                    <a:lstStyle/>
                    <a:p>
                      <a:pPr>
                        <a:lnSpc>
                          <a:spcPct val="200000"/>
                        </a:lnSpc>
                        <a:spcAft>
                          <a:spcPts val="0"/>
                        </a:spcAft>
                      </a:pPr>
                      <a:r>
                        <a:rPr lang="en-IE" sz="1800" dirty="0">
                          <a:effectLst/>
                        </a:rPr>
                        <a:t>PTSD diagnosis</a:t>
                      </a:r>
                      <a:endParaRPr lang="en-IE"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3.4%</a:t>
                      </a:r>
                      <a:endParaRPr lang="en-IE"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6.7%</a:t>
                      </a:r>
                      <a:endParaRPr lang="en-IE"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5.0%</a:t>
                      </a:r>
                      <a:endParaRPr lang="en-IE"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5.3%</a:t>
                      </a:r>
                      <a:endParaRPr lang="en-IE"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1.5%</a:t>
                      </a:r>
                      <a:endParaRPr lang="en-IE"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17.6%</a:t>
                      </a:r>
                      <a:endParaRPr lang="en-IE"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20.3%</a:t>
                      </a:r>
                      <a:endParaRPr lang="en-IE"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17.4%</a:t>
                      </a:r>
                      <a:endParaRPr lang="en-IE"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331907442"/>
                  </a:ext>
                </a:extLst>
              </a:tr>
              <a:tr h="548640">
                <a:tc>
                  <a:txBody>
                    <a:bodyPr/>
                    <a:lstStyle/>
                    <a:p>
                      <a:pPr>
                        <a:lnSpc>
                          <a:spcPct val="200000"/>
                        </a:lnSpc>
                        <a:spcAft>
                          <a:spcPts val="0"/>
                        </a:spcAft>
                      </a:pPr>
                      <a:r>
                        <a:rPr lang="en-IE" sz="1800">
                          <a:effectLst/>
                        </a:rPr>
                        <a:t>CPTSD diagnosis</a:t>
                      </a:r>
                      <a:endParaRPr lang="en-IE"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3.8%</a:t>
                      </a:r>
                      <a:endParaRPr lang="en-IE"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4.9%</a:t>
                      </a:r>
                      <a:endParaRPr lang="en-IE"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7.7%</a:t>
                      </a:r>
                      <a:endParaRPr lang="en-IE"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12.9%</a:t>
                      </a:r>
                      <a:endParaRPr lang="en-IE"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0.5%</a:t>
                      </a:r>
                      <a:endParaRPr lang="en-IE"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13.0%</a:t>
                      </a:r>
                      <a:endParaRPr lang="en-IE"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13.7%</a:t>
                      </a:r>
                      <a:endParaRPr lang="en-IE"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19.6%</a:t>
                      </a:r>
                      <a:endParaRPr lang="en-IE"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43134489"/>
                  </a:ext>
                </a:extLst>
              </a:tr>
              <a:tr h="548640">
                <a:tc>
                  <a:txBody>
                    <a:bodyPr/>
                    <a:lstStyle/>
                    <a:p>
                      <a:pPr>
                        <a:lnSpc>
                          <a:spcPct val="200000"/>
                        </a:lnSpc>
                        <a:spcAft>
                          <a:spcPts val="0"/>
                        </a:spcAft>
                      </a:pPr>
                      <a:r>
                        <a:rPr lang="en-IE" sz="1800">
                          <a:effectLst/>
                        </a:rPr>
                        <a:t>Total</a:t>
                      </a:r>
                      <a:endParaRPr lang="en-IE"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7.2%</a:t>
                      </a:r>
                      <a:endParaRPr lang="en-IE"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11.6%</a:t>
                      </a:r>
                      <a:endParaRPr lang="en-IE"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12.7%</a:t>
                      </a:r>
                      <a:endParaRPr lang="en-IE"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18.2%</a:t>
                      </a:r>
                      <a:endParaRPr lang="en-IE"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2.0%</a:t>
                      </a:r>
                      <a:endParaRPr lang="en-IE"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30.6%</a:t>
                      </a:r>
                      <a:endParaRPr lang="en-IE"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34.0%</a:t>
                      </a:r>
                      <a:endParaRPr lang="en-IE"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dirty="0">
                          <a:effectLst/>
                        </a:rPr>
                        <a:t>37.0%</a:t>
                      </a:r>
                      <a:endParaRPr lang="en-IE"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88737749"/>
                  </a:ext>
                </a:extLst>
              </a:tr>
            </a:tbl>
          </a:graphicData>
        </a:graphic>
      </p:graphicFrame>
      <p:sp>
        <p:nvSpPr>
          <p:cNvPr id="4" name="Content Placeholder 2">
            <a:extLst>
              <a:ext uri="{FF2B5EF4-FFF2-40B4-BE49-F238E27FC236}">
                <a16:creationId xmlns:a16="http://schemas.microsoft.com/office/drawing/2014/main" id="{F2A2A418-EC82-4124-9E75-C01FF2E7B5C8}"/>
              </a:ext>
            </a:extLst>
          </p:cNvPr>
          <p:cNvSpPr txBox="1">
            <a:spLocks/>
          </p:cNvSpPr>
          <p:nvPr/>
        </p:nvSpPr>
        <p:spPr>
          <a:xfrm>
            <a:off x="140932" y="4865517"/>
            <a:ext cx="8374418" cy="705775"/>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350" dirty="0"/>
              <a:t>^Trauma exposure was a criterion for inclusion.</a:t>
            </a:r>
          </a:p>
          <a:p>
            <a:pPr marL="0" indent="0">
              <a:buNone/>
            </a:pPr>
            <a:r>
              <a:rPr lang="en-IE" sz="1350" dirty="0"/>
              <a:t>*Very narrow definition of trauma exposure applied.</a:t>
            </a:r>
          </a:p>
        </p:txBody>
      </p:sp>
      <p:sp>
        <p:nvSpPr>
          <p:cNvPr id="6" name="Title 1"/>
          <p:cNvSpPr txBox="1">
            <a:spLocks/>
          </p:cNvSpPr>
          <p:nvPr/>
        </p:nvSpPr>
        <p:spPr bwMode="auto">
          <a:xfrm>
            <a:off x="347662" y="6237312"/>
            <a:ext cx="844867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600" dirty="0">
                <a:latin typeface="+mj-lt"/>
              </a:rPr>
              <a:t>**Karatzias et al. (2019) Depression and Anxiety</a:t>
            </a:r>
          </a:p>
        </p:txBody>
      </p:sp>
    </p:spTree>
    <p:extLst>
      <p:ext uri="{BB962C8B-B14F-4D97-AF65-F5344CB8AC3E}">
        <p14:creationId xmlns:p14="http://schemas.microsoft.com/office/powerpoint/2010/main" val="3708425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15DF510-6FA0-4D3C-AB59-F56C9209472F}"/>
              </a:ext>
            </a:extLst>
          </p:cNvPr>
          <p:cNvGraphicFramePr>
            <a:graphicFrameLocks noGrp="1"/>
          </p:cNvGraphicFramePr>
          <p:nvPr>
            <p:ph idx="1"/>
            <p:extLst>
              <p:ext uri="{D42A27DB-BD31-4B8C-83A1-F6EECF244321}">
                <p14:modId xmlns:p14="http://schemas.microsoft.com/office/powerpoint/2010/main" val="299565853"/>
              </p:ext>
            </p:extLst>
          </p:nvPr>
        </p:nvGraphicFramePr>
        <p:xfrm>
          <a:off x="174224" y="2555104"/>
          <a:ext cx="8795552" cy="2743200"/>
        </p:xfrm>
        <a:graphic>
          <a:graphicData uri="http://schemas.openxmlformats.org/drawingml/2006/table">
            <a:tbl>
              <a:tblPr firstRow="1" firstCol="1" bandRow="1">
                <a:tableStyleId>{3B4B98B0-60AC-42C2-AFA5-B58CD77FA1E5}</a:tableStyleId>
              </a:tblPr>
              <a:tblGrid>
                <a:gridCol w="1909809">
                  <a:extLst>
                    <a:ext uri="{9D8B030D-6E8A-4147-A177-3AD203B41FA5}">
                      <a16:colId xmlns:a16="http://schemas.microsoft.com/office/drawing/2014/main" val="2880849104"/>
                    </a:ext>
                  </a:extLst>
                </a:gridCol>
                <a:gridCol w="1289788">
                  <a:extLst>
                    <a:ext uri="{9D8B030D-6E8A-4147-A177-3AD203B41FA5}">
                      <a16:colId xmlns:a16="http://schemas.microsoft.com/office/drawing/2014/main" val="1833668840"/>
                    </a:ext>
                  </a:extLst>
                </a:gridCol>
                <a:gridCol w="1573261">
                  <a:extLst>
                    <a:ext uri="{9D8B030D-6E8A-4147-A177-3AD203B41FA5}">
                      <a16:colId xmlns:a16="http://schemas.microsoft.com/office/drawing/2014/main" val="2644272760"/>
                    </a:ext>
                  </a:extLst>
                </a:gridCol>
                <a:gridCol w="1644588">
                  <a:extLst>
                    <a:ext uri="{9D8B030D-6E8A-4147-A177-3AD203B41FA5}">
                      <a16:colId xmlns:a16="http://schemas.microsoft.com/office/drawing/2014/main" val="550257115"/>
                    </a:ext>
                  </a:extLst>
                </a:gridCol>
                <a:gridCol w="2378106">
                  <a:extLst>
                    <a:ext uri="{9D8B030D-6E8A-4147-A177-3AD203B41FA5}">
                      <a16:colId xmlns:a16="http://schemas.microsoft.com/office/drawing/2014/main" val="2215572363"/>
                    </a:ext>
                  </a:extLst>
                </a:gridCol>
              </a:tblGrid>
              <a:tr h="1097280">
                <a:tc>
                  <a:txBody>
                    <a:bodyPr/>
                    <a:lstStyle/>
                    <a:p>
                      <a:pPr>
                        <a:lnSpc>
                          <a:spcPct val="200000"/>
                        </a:lnSpc>
                        <a:spcAft>
                          <a:spcPts val="0"/>
                        </a:spcAft>
                      </a:pPr>
                      <a:r>
                        <a:rPr lang="en-IE" sz="1800" dirty="0">
                          <a:effectLst/>
                        </a:rPr>
                        <a:t>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Welsh patients</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dirty="0">
                          <a:effectLst/>
                        </a:rPr>
                        <a:t>Scottish patients*</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dirty="0">
                          <a:effectLst/>
                        </a:rPr>
                        <a:t>Syrian </a:t>
                      </a:r>
                    </a:p>
                    <a:p>
                      <a:pPr algn="ctr">
                        <a:lnSpc>
                          <a:spcPct val="200000"/>
                        </a:lnSpc>
                        <a:spcAft>
                          <a:spcPts val="0"/>
                        </a:spcAft>
                      </a:pPr>
                      <a:r>
                        <a:rPr lang="en-IE" sz="1800" dirty="0">
                          <a:effectLst/>
                        </a:rPr>
                        <a:t>refugees</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Mixed refugees in Switzerland</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143622445"/>
                  </a:ext>
                </a:extLst>
              </a:tr>
              <a:tr h="548640">
                <a:tc>
                  <a:txBody>
                    <a:bodyPr/>
                    <a:lstStyle/>
                    <a:p>
                      <a:pPr>
                        <a:lnSpc>
                          <a:spcPct val="200000"/>
                        </a:lnSpc>
                        <a:spcAft>
                          <a:spcPts val="0"/>
                        </a:spcAft>
                      </a:pPr>
                      <a:r>
                        <a:rPr lang="en-IE" sz="1800">
                          <a:effectLst/>
                        </a:rPr>
                        <a:t>PTSD diagnosis</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10.9%</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37.0%</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25.2%</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19.7%</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525999778"/>
                  </a:ext>
                </a:extLst>
              </a:tr>
              <a:tr h="548640">
                <a:tc>
                  <a:txBody>
                    <a:bodyPr/>
                    <a:lstStyle/>
                    <a:p>
                      <a:pPr>
                        <a:lnSpc>
                          <a:spcPct val="200000"/>
                        </a:lnSpc>
                        <a:spcAft>
                          <a:spcPts val="0"/>
                        </a:spcAft>
                      </a:pPr>
                      <a:r>
                        <a:rPr lang="en-IE" sz="1800">
                          <a:effectLst/>
                        </a:rPr>
                        <a:t>CPTSD diagnosis</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53.6%</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53.1%</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36.1%</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32.8%</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586151354"/>
                  </a:ext>
                </a:extLst>
              </a:tr>
              <a:tr h="548640">
                <a:tc>
                  <a:txBody>
                    <a:bodyPr/>
                    <a:lstStyle/>
                    <a:p>
                      <a:pPr>
                        <a:lnSpc>
                          <a:spcPct val="200000"/>
                        </a:lnSpc>
                        <a:spcAft>
                          <a:spcPts val="0"/>
                        </a:spcAft>
                      </a:pPr>
                      <a:r>
                        <a:rPr lang="en-IE" sz="1800">
                          <a:effectLst/>
                        </a:rPr>
                        <a:t>Total</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64.5%</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90.1%</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a:effectLst/>
                        </a:rPr>
                        <a:t>61.3%</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0"/>
                        </a:spcAft>
                      </a:pPr>
                      <a:r>
                        <a:rPr lang="en-IE" sz="1800" dirty="0">
                          <a:effectLst/>
                        </a:rPr>
                        <a:t>52.5%</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509346726"/>
                  </a:ext>
                </a:extLst>
              </a:tr>
            </a:tbl>
          </a:graphicData>
        </a:graphic>
      </p:graphicFrame>
      <p:sp>
        <p:nvSpPr>
          <p:cNvPr id="6" name="Title 4">
            <a:extLst>
              <a:ext uri="{FF2B5EF4-FFF2-40B4-BE49-F238E27FC236}">
                <a16:creationId xmlns:a16="http://schemas.microsoft.com/office/drawing/2014/main" id="{282F6291-6EC3-49BA-83DA-CF8484DB08EE}"/>
              </a:ext>
            </a:extLst>
          </p:cNvPr>
          <p:cNvSpPr>
            <a:spLocks noGrp="1"/>
          </p:cNvSpPr>
          <p:nvPr>
            <p:ph type="title"/>
          </p:nvPr>
        </p:nvSpPr>
        <p:spPr>
          <a:xfrm>
            <a:off x="174225" y="1131094"/>
            <a:ext cx="8795551" cy="994172"/>
          </a:xfrm>
        </p:spPr>
        <p:txBody>
          <a:bodyPr>
            <a:normAutofit fontScale="90000"/>
          </a:bodyPr>
          <a:lstStyle/>
          <a:p>
            <a:r>
              <a:rPr lang="en-IE" dirty="0"/>
              <a:t>Prevalence rates: Treatment seeking samples </a:t>
            </a:r>
          </a:p>
        </p:txBody>
      </p:sp>
      <p:sp>
        <p:nvSpPr>
          <p:cNvPr id="5" name="Title 1"/>
          <p:cNvSpPr txBox="1">
            <a:spLocks/>
          </p:cNvSpPr>
          <p:nvPr/>
        </p:nvSpPr>
        <p:spPr bwMode="auto">
          <a:xfrm>
            <a:off x="323850" y="6261100"/>
            <a:ext cx="844867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600" dirty="0">
                <a:latin typeface="+mj-lt"/>
              </a:rPr>
              <a:t>*Karatzias et al. (2017) Journal of Affective Disorders</a:t>
            </a:r>
          </a:p>
        </p:txBody>
      </p:sp>
      <p:sp>
        <p:nvSpPr>
          <p:cNvPr id="7" name="Title 1"/>
          <p:cNvSpPr txBox="1">
            <a:spLocks/>
          </p:cNvSpPr>
          <p:nvPr/>
        </p:nvSpPr>
        <p:spPr bwMode="auto">
          <a:xfrm>
            <a:off x="323528" y="6237312"/>
            <a:ext cx="844867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600" dirty="0">
                <a:latin typeface="+mj-lt"/>
              </a:rPr>
              <a:t>*Karatzias et al. (2017) Journal of Affective Disorders</a:t>
            </a:r>
          </a:p>
        </p:txBody>
      </p:sp>
    </p:spTree>
    <p:extLst>
      <p:ext uri="{BB962C8B-B14F-4D97-AF65-F5344CB8AC3E}">
        <p14:creationId xmlns:p14="http://schemas.microsoft.com/office/powerpoint/2010/main" val="3003817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458912" y="425454"/>
            <a:ext cx="6176963" cy="1112838"/>
          </a:xfrm>
        </p:spPr>
        <p:txBody>
          <a:bodyPr>
            <a:normAutofit fontScale="90000"/>
          </a:bodyPr>
          <a:lstStyle/>
          <a:p>
            <a:pPr algn="ctr"/>
            <a:r>
              <a:rPr lang="en-GB" altLang="en-US" dirty="0">
                <a:cs typeface="Times New Roman" panose="02020603050405020304" pitchFamily="18" charset="0"/>
              </a:rPr>
              <a:t>Types of Trauma, </a:t>
            </a:r>
            <a:br>
              <a:rPr lang="en-GB" altLang="en-US" dirty="0">
                <a:cs typeface="Times New Roman" panose="02020603050405020304" pitchFamily="18" charset="0"/>
              </a:rPr>
            </a:br>
            <a:r>
              <a:rPr lang="en-GB" altLang="en-US" dirty="0">
                <a:cs typeface="Times New Roman" panose="02020603050405020304" pitchFamily="18" charset="0"/>
              </a:rPr>
              <a:t>ICD-11 PTSD and CPTSD </a:t>
            </a:r>
          </a:p>
        </p:txBody>
      </p:sp>
      <p:graphicFrame>
        <p:nvGraphicFramePr>
          <p:cNvPr id="4" name="Table 3"/>
          <p:cNvGraphicFramePr>
            <a:graphicFrameLocks noGrp="1"/>
          </p:cNvGraphicFramePr>
          <p:nvPr/>
        </p:nvGraphicFramePr>
        <p:xfrm>
          <a:off x="619124" y="1757498"/>
          <a:ext cx="7856538" cy="4271966"/>
        </p:xfrm>
        <a:graphic>
          <a:graphicData uri="http://schemas.openxmlformats.org/drawingml/2006/table">
            <a:tbl>
              <a:tblPr firstRow="1" bandRow="1">
                <a:tableStyleId>{C083E6E3-FA7D-4D7B-A595-EF9225AFEA82}</a:tableStyleId>
              </a:tblPr>
              <a:tblGrid>
                <a:gridCol w="3641604">
                  <a:extLst>
                    <a:ext uri="{9D8B030D-6E8A-4147-A177-3AD203B41FA5}">
                      <a16:colId xmlns:a16="http://schemas.microsoft.com/office/drawing/2014/main" val="20000"/>
                    </a:ext>
                  </a:extLst>
                </a:gridCol>
                <a:gridCol w="2107467">
                  <a:extLst>
                    <a:ext uri="{9D8B030D-6E8A-4147-A177-3AD203B41FA5}">
                      <a16:colId xmlns:a16="http://schemas.microsoft.com/office/drawing/2014/main" val="20001"/>
                    </a:ext>
                  </a:extLst>
                </a:gridCol>
                <a:gridCol w="2107467">
                  <a:extLst>
                    <a:ext uri="{9D8B030D-6E8A-4147-A177-3AD203B41FA5}">
                      <a16:colId xmlns:a16="http://schemas.microsoft.com/office/drawing/2014/main" val="20002"/>
                    </a:ext>
                  </a:extLst>
                </a:gridCol>
              </a:tblGrid>
              <a:tr h="1410932">
                <a:tc>
                  <a:txBody>
                    <a:bodyPr/>
                    <a:lstStyle/>
                    <a:p>
                      <a:pPr algn="ctr"/>
                      <a:endParaRPr lang="en-GB" sz="2000" b="1" dirty="0"/>
                    </a:p>
                    <a:p>
                      <a:pPr algn="ctr"/>
                      <a:r>
                        <a:rPr lang="en-GB" sz="2000" b="1" dirty="0"/>
                        <a:t>Trauma Type</a:t>
                      </a:r>
                    </a:p>
                  </a:txBody>
                  <a:tcPr marL="68577" marR="6857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D0FB"/>
                    </a:solidFill>
                  </a:tcPr>
                </a:tc>
                <a:tc gridSpan="2">
                  <a:txBody>
                    <a:bodyPr/>
                    <a:lstStyle/>
                    <a:p>
                      <a:pPr algn="ctr"/>
                      <a:endParaRPr lang="en-GB" sz="2000" b="1" dirty="0"/>
                    </a:p>
                  </a:txBody>
                  <a:tcPr marL="68577" marR="6857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D0FB"/>
                    </a:solidFill>
                  </a:tcPr>
                </a:tc>
                <a:tc hMerge="1">
                  <a:txBody>
                    <a:bodyPr/>
                    <a:lstStyle/>
                    <a:p>
                      <a:pPr algn="ct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88199">
                <a:tc>
                  <a:txBody>
                    <a:bodyPr/>
                    <a:lstStyle/>
                    <a:p>
                      <a:pPr algn="ctr"/>
                      <a:endParaRPr lang="en-GB" sz="2000" b="1" dirty="0"/>
                    </a:p>
                  </a:txBody>
                  <a:tcPr marL="68577" marR="6857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D0FB"/>
                    </a:solidFill>
                  </a:tcPr>
                </a:tc>
                <a:tc>
                  <a:txBody>
                    <a:bodyPr/>
                    <a:lstStyle/>
                    <a:p>
                      <a:pPr algn="ctr"/>
                      <a:r>
                        <a:rPr lang="en-GB" sz="2000" b="1" dirty="0"/>
                        <a:t>PTSD</a:t>
                      </a:r>
                    </a:p>
                  </a:txBody>
                  <a:tcPr marL="68577" marR="6857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D0FB"/>
                    </a:solidFill>
                  </a:tcPr>
                </a:tc>
                <a:tc>
                  <a:txBody>
                    <a:bodyPr/>
                    <a:lstStyle/>
                    <a:p>
                      <a:pPr algn="ctr"/>
                      <a:r>
                        <a:rPr lang="en-GB" sz="2000" b="1" dirty="0"/>
                        <a:t>CPTSD</a:t>
                      </a:r>
                    </a:p>
                  </a:txBody>
                  <a:tcPr marL="68577" marR="6857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D0FB"/>
                    </a:solidFill>
                  </a:tcPr>
                </a:tc>
                <a:extLst>
                  <a:ext uri="{0D108BD9-81ED-4DB2-BD59-A6C34878D82A}">
                    <a16:rowId xmlns:a16="http://schemas.microsoft.com/office/drawing/2014/main" val="10001"/>
                  </a:ext>
                </a:extLst>
              </a:tr>
              <a:tr h="701036">
                <a:tc>
                  <a:txBody>
                    <a:bodyPr/>
                    <a:lstStyle/>
                    <a:p>
                      <a:pPr algn="ctr"/>
                      <a:r>
                        <a:rPr lang="en-GB" sz="2000" dirty="0"/>
                        <a:t>Interpersonal Trauma</a:t>
                      </a:r>
                    </a:p>
                  </a:txBody>
                  <a:tcPr marL="68577" marR="6857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D0F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a:t>91.0%</a:t>
                      </a:r>
                    </a:p>
                    <a:p>
                      <a:pPr algn="ctr"/>
                      <a:endParaRPr lang="en-GB" sz="2000" dirty="0"/>
                    </a:p>
                  </a:txBody>
                  <a:tcPr marL="68577" marR="6857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D0F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a:t>97.1%</a:t>
                      </a:r>
                    </a:p>
                    <a:p>
                      <a:pPr algn="ctr"/>
                      <a:endParaRPr lang="en-GB" sz="2000" dirty="0"/>
                    </a:p>
                  </a:txBody>
                  <a:tcPr marL="68577" marR="6857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D0FB"/>
                    </a:solidFill>
                  </a:tcPr>
                </a:tc>
                <a:extLst>
                  <a:ext uri="{0D108BD9-81ED-4DB2-BD59-A6C34878D82A}">
                    <a16:rowId xmlns:a16="http://schemas.microsoft.com/office/drawing/2014/main" val="10002"/>
                  </a:ext>
                </a:extLst>
              </a:tr>
              <a:tr h="495899">
                <a:tc>
                  <a:txBody>
                    <a:bodyPr/>
                    <a:lstStyle/>
                    <a:p>
                      <a:pPr algn="ctr">
                        <a:tabLst>
                          <a:tab pos="0" algn="l"/>
                        </a:tabLst>
                      </a:pPr>
                      <a:r>
                        <a:rPr lang="en-GB" sz="2000" dirty="0"/>
                        <a:t>Childhood Trauma</a:t>
                      </a:r>
                    </a:p>
                  </a:txBody>
                  <a:tcPr marL="68577" marR="6857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D0FB"/>
                    </a:solidFill>
                  </a:tcPr>
                </a:tc>
                <a:tc>
                  <a:txBody>
                    <a:bodyPr/>
                    <a:lstStyle/>
                    <a:p>
                      <a:pPr algn="ctr">
                        <a:tabLst>
                          <a:tab pos="0" algn="l"/>
                        </a:tabLst>
                      </a:pPr>
                      <a:r>
                        <a:rPr lang="en-GB" sz="2000" dirty="0"/>
                        <a:t>85.0%</a:t>
                      </a:r>
                    </a:p>
                  </a:txBody>
                  <a:tcPr marL="68577" marR="6857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D0FB"/>
                    </a:solidFill>
                  </a:tcPr>
                </a:tc>
                <a:tc>
                  <a:txBody>
                    <a:bodyPr/>
                    <a:lstStyle/>
                    <a:p>
                      <a:pPr algn="ctr"/>
                      <a:r>
                        <a:rPr lang="en-GB" sz="2000" dirty="0"/>
                        <a:t>93.2%</a:t>
                      </a:r>
                    </a:p>
                  </a:txBody>
                  <a:tcPr marL="68577" marR="6857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D0FB"/>
                    </a:solidFill>
                  </a:tcPr>
                </a:tc>
                <a:extLst>
                  <a:ext uri="{0D108BD9-81ED-4DB2-BD59-A6C34878D82A}">
                    <a16:rowId xmlns:a16="http://schemas.microsoft.com/office/drawing/2014/main" val="10003"/>
                  </a:ext>
                </a:extLst>
              </a:tr>
              <a:tr h="474860">
                <a:tc>
                  <a:txBody>
                    <a:bodyPr/>
                    <a:lstStyle/>
                    <a:p>
                      <a:pPr algn="ctr">
                        <a:tabLst>
                          <a:tab pos="0" algn="l"/>
                        </a:tabLst>
                      </a:pPr>
                      <a:r>
                        <a:rPr lang="en-GB" sz="2000" dirty="0"/>
                        <a:t>Adulthood Trauma Only</a:t>
                      </a:r>
                    </a:p>
                  </a:txBody>
                  <a:tcPr marL="68577" marR="6857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D0FB"/>
                    </a:solidFill>
                  </a:tcPr>
                </a:tc>
                <a:tc>
                  <a:txBody>
                    <a:bodyPr/>
                    <a:lstStyle/>
                    <a:p>
                      <a:pPr algn="ctr">
                        <a:tabLst>
                          <a:tab pos="0" algn="l"/>
                        </a:tabLst>
                      </a:pPr>
                      <a:r>
                        <a:rPr lang="en-GB" sz="2000" dirty="0"/>
                        <a:t>13.5%</a:t>
                      </a:r>
                    </a:p>
                  </a:txBody>
                  <a:tcPr marL="68577" marR="6857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D0FB"/>
                    </a:solidFill>
                  </a:tcPr>
                </a:tc>
                <a:tc>
                  <a:txBody>
                    <a:bodyPr/>
                    <a:lstStyle/>
                    <a:p>
                      <a:pPr algn="ctr"/>
                      <a:r>
                        <a:rPr lang="en-GB" sz="2000" dirty="0"/>
                        <a:t>6.8%</a:t>
                      </a:r>
                    </a:p>
                  </a:txBody>
                  <a:tcPr marL="68577" marR="6857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D0FB"/>
                    </a:solidFill>
                  </a:tcPr>
                </a:tc>
                <a:extLst>
                  <a:ext uri="{0D108BD9-81ED-4DB2-BD59-A6C34878D82A}">
                    <a16:rowId xmlns:a16="http://schemas.microsoft.com/office/drawing/2014/main" val="10004"/>
                  </a:ext>
                </a:extLst>
              </a:tr>
              <a:tr h="701036">
                <a:tc>
                  <a:txBody>
                    <a:bodyPr/>
                    <a:lstStyle/>
                    <a:p>
                      <a:pPr algn="ctr">
                        <a:tabLst>
                          <a:tab pos="0" algn="l"/>
                        </a:tabLst>
                      </a:pPr>
                      <a:r>
                        <a:rPr lang="en-GB" sz="2000" dirty="0"/>
                        <a:t>Both Childhood and Adulthood Trauma</a:t>
                      </a:r>
                    </a:p>
                  </a:txBody>
                  <a:tcPr marL="68577" marR="6857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D0FB"/>
                    </a:solidFill>
                  </a:tcPr>
                </a:tc>
                <a:tc>
                  <a:txBody>
                    <a:bodyPr/>
                    <a:lstStyle/>
                    <a:p>
                      <a:pPr algn="ctr">
                        <a:tabLst>
                          <a:tab pos="0" algn="l"/>
                        </a:tabLst>
                      </a:pPr>
                      <a:r>
                        <a:rPr lang="en-GB" sz="2000" dirty="0"/>
                        <a:t>85.0%</a:t>
                      </a:r>
                    </a:p>
                  </a:txBody>
                  <a:tcPr marL="68577" marR="6857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D0FB"/>
                    </a:solidFill>
                  </a:tcPr>
                </a:tc>
                <a:tc>
                  <a:txBody>
                    <a:bodyPr/>
                    <a:lstStyle/>
                    <a:p>
                      <a:pPr algn="ctr"/>
                      <a:r>
                        <a:rPr lang="en-GB" sz="2000" dirty="0"/>
                        <a:t>93.2%</a:t>
                      </a:r>
                    </a:p>
                  </a:txBody>
                  <a:tcPr marL="68577" marR="68577"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D0FB"/>
                    </a:solidFill>
                  </a:tcPr>
                </a:tc>
                <a:extLst>
                  <a:ext uri="{0D108BD9-81ED-4DB2-BD59-A6C34878D82A}">
                    <a16:rowId xmlns:a16="http://schemas.microsoft.com/office/drawing/2014/main" val="10005"/>
                  </a:ext>
                </a:extLst>
              </a:tr>
            </a:tbl>
          </a:graphicData>
        </a:graphic>
      </p:graphicFrame>
      <p:sp>
        <p:nvSpPr>
          <p:cNvPr id="11296" name="Title 1"/>
          <p:cNvSpPr txBox="1">
            <a:spLocks/>
          </p:cNvSpPr>
          <p:nvPr/>
        </p:nvSpPr>
        <p:spPr bwMode="auto">
          <a:xfrm>
            <a:off x="323850" y="6261100"/>
            <a:ext cx="844867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600" dirty="0">
                <a:latin typeface="+mj-lt"/>
              </a:rPr>
              <a:t>Karatzias et al. (2016) Journal of Anxiety Disorders</a:t>
            </a:r>
          </a:p>
        </p:txBody>
      </p:sp>
    </p:spTree>
    <p:extLst>
      <p:ext uri="{BB962C8B-B14F-4D97-AF65-F5344CB8AC3E}">
        <p14:creationId xmlns:p14="http://schemas.microsoft.com/office/powerpoint/2010/main" val="840901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187450" y="923925"/>
            <a:ext cx="6048375" cy="695325"/>
          </a:xfrm>
        </p:spPr>
        <p:txBody>
          <a:bodyPr>
            <a:normAutofit fontScale="90000"/>
          </a:bodyPr>
          <a:lstStyle/>
          <a:p>
            <a:r>
              <a:rPr lang="en-GB" altLang="en-US"/>
              <a:t>PTSD vs. CPTSD (n = 106)</a:t>
            </a:r>
          </a:p>
        </p:txBody>
      </p:sp>
      <p:graphicFrame>
        <p:nvGraphicFramePr>
          <p:cNvPr id="4" name="Content Placeholder 3"/>
          <p:cNvGraphicFramePr>
            <a:graphicFrameLocks noGrp="1"/>
          </p:cNvGraphicFramePr>
          <p:nvPr>
            <p:ph idx="1"/>
          </p:nvPr>
        </p:nvGraphicFramePr>
        <p:xfrm>
          <a:off x="323850" y="1627188"/>
          <a:ext cx="7818438" cy="4400548"/>
        </p:xfrm>
        <a:graphic>
          <a:graphicData uri="http://schemas.openxmlformats.org/drawingml/2006/table">
            <a:tbl>
              <a:tblPr firstRow="1" firstCol="1" bandRow="1">
                <a:tableStyleId>{5C22544A-7EE6-4342-B048-85BDC9FD1C3A}</a:tableStyleId>
              </a:tblPr>
              <a:tblGrid>
                <a:gridCol w="2142157">
                  <a:extLst>
                    <a:ext uri="{9D8B030D-6E8A-4147-A177-3AD203B41FA5}">
                      <a16:colId xmlns:a16="http://schemas.microsoft.com/office/drawing/2014/main" val="20000"/>
                    </a:ext>
                  </a:extLst>
                </a:gridCol>
                <a:gridCol w="1520242">
                  <a:extLst>
                    <a:ext uri="{9D8B030D-6E8A-4147-A177-3AD203B41FA5}">
                      <a16:colId xmlns:a16="http://schemas.microsoft.com/office/drawing/2014/main" val="20001"/>
                    </a:ext>
                  </a:extLst>
                </a:gridCol>
                <a:gridCol w="717161">
                  <a:extLst>
                    <a:ext uri="{9D8B030D-6E8A-4147-A177-3AD203B41FA5}">
                      <a16:colId xmlns:a16="http://schemas.microsoft.com/office/drawing/2014/main" val="20002"/>
                    </a:ext>
                  </a:extLst>
                </a:gridCol>
                <a:gridCol w="1286794">
                  <a:extLst>
                    <a:ext uri="{9D8B030D-6E8A-4147-A177-3AD203B41FA5}">
                      <a16:colId xmlns:a16="http://schemas.microsoft.com/office/drawing/2014/main" val="20003"/>
                    </a:ext>
                  </a:extLst>
                </a:gridCol>
                <a:gridCol w="511058">
                  <a:extLst>
                    <a:ext uri="{9D8B030D-6E8A-4147-A177-3AD203B41FA5}">
                      <a16:colId xmlns:a16="http://schemas.microsoft.com/office/drawing/2014/main" val="20004"/>
                    </a:ext>
                  </a:extLst>
                </a:gridCol>
                <a:gridCol w="530332">
                  <a:extLst>
                    <a:ext uri="{9D8B030D-6E8A-4147-A177-3AD203B41FA5}">
                      <a16:colId xmlns:a16="http://schemas.microsoft.com/office/drawing/2014/main" val="20005"/>
                    </a:ext>
                  </a:extLst>
                </a:gridCol>
                <a:gridCol w="380237">
                  <a:extLst>
                    <a:ext uri="{9D8B030D-6E8A-4147-A177-3AD203B41FA5}">
                      <a16:colId xmlns:a16="http://schemas.microsoft.com/office/drawing/2014/main" val="20006"/>
                    </a:ext>
                  </a:extLst>
                </a:gridCol>
                <a:gridCol w="730457">
                  <a:extLst>
                    <a:ext uri="{9D8B030D-6E8A-4147-A177-3AD203B41FA5}">
                      <a16:colId xmlns:a16="http://schemas.microsoft.com/office/drawing/2014/main" val="20007"/>
                    </a:ext>
                  </a:extLst>
                </a:gridCol>
              </a:tblGrid>
              <a:tr h="975611">
                <a:tc>
                  <a:txBody>
                    <a:bodyPr/>
                    <a:lstStyle/>
                    <a:p>
                      <a:pPr>
                        <a:lnSpc>
                          <a:spcPct val="200000"/>
                        </a:lnSpc>
                        <a:spcAft>
                          <a:spcPts val="800"/>
                        </a:spcAft>
                      </a:pPr>
                      <a:r>
                        <a:rPr lang="en-IE"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ICD-11 PTSD</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ICD-11 CPTSD</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extLst>
                  <a:ext uri="{0D108BD9-81ED-4DB2-BD59-A6C34878D82A}">
                    <a16:rowId xmlns:a16="http://schemas.microsoft.com/office/drawing/2014/main" val="10000"/>
                  </a:ext>
                </a:extLst>
              </a:tr>
              <a:tr h="487806">
                <a:tc>
                  <a:txBody>
                    <a:bodyPr/>
                    <a:lstStyle/>
                    <a:p>
                      <a:pPr>
                        <a:lnSpc>
                          <a:spcPct val="200000"/>
                        </a:lnSpc>
                        <a:spcAft>
                          <a:spcPts val="800"/>
                        </a:spcAft>
                      </a:pPr>
                      <a:r>
                        <a:rPr lang="en-IE"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Mean</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SD</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Mean</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SD</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df</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d</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extLst>
                  <a:ext uri="{0D108BD9-81ED-4DB2-BD59-A6C34878D82A}">
                    <a16:rowId xmlns:a16="http://schemas.microsoft.com/office/drawing/2014/main" val="10001"/>
                  </a:ext>
                </a:extLst>
              </a:tr>
              <a:tr h="490380">
                <a:tc>
                  <a:txBody>
                    <a:bodyPr/>
                    <a:lstStyle/>
                    <a:p>
                      <a:pPr>
                        <a:lnSpc>
                          <a:spcPct val="200000"/>
                        </a:lnSpc>
                        <a:spcAft>
                          <a:spcPts val="800"/>
                        </a:spcAft>
                      </a:pPr>
                      <a:r>
                        <a:rPr lang="en-IE" sz="1600">
                          <a:effectLst/>
                        </a:rPr>
                        <a:t>Depression</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9.73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3.71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12.43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4.76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2.05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78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dirty="0">
                          <a:solidFill>
                            <a:srgbClr val="FF0000"/>
                          </a:solidFill>
                          <a:effectLst/>
                        </a:rPr>
                        <a:t>.63*</a:t>
                      </a:r>
                      <a:endPar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extLst>
                  <a:ext uri="{0D108BD9-81ED-4DB2-BD59-A6C34878D82A}">
                    <a16:rowId xmlns:a16="http://schemas.microsoft.com/office/drawing/2014/main" val="10002"/>
                  </a:ext>
                </a:extLst>
              </a:tr>
              <a:tr h="490380">
                <a:tc>
                  <a:txBody>
                    <a:bodyPr/>
                    <a:lstStyle/>
                    <a:p>
                      <a:pPr>
                        <a:lnSpc>
                          <a:spcPct val="200000"/>
                        </a:lnSpc>
                        <a:spcAft>
                          <a:spcPts val="800"/>
                        </a:spcAft>
                      </a:pPr>
                      <a:r>
                        <a:rPr lang="en-IE" sz="1600">
                          <a:effectLst/>
                        </a:rPr>
                        <a:t>Anxiety</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14.20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3.23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16.14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4.55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1.56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78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.49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extLst>
                  <a:ext uri="{0D108BD9-81ED-4DB2-BD59-A6C34878D82A}">
                    <a16:rowId xmlns:a16="http://schemas.microsoft.com/office/drawing/2014/main" val="10003"/>
                  </a:ext>
                </a:extLst>
              </a:tr>
              <a:tr h="975611">
                <a:tc>
                  <a:txBody>
                    <a:bodyPr/>
                    <a:lstStyle/>
                    <a:p>
                      <a:pPr>
                        <a:lnSpc>
                          <a:spcPct val="200000"/>
                        </a:lnSpc>
                        <a:spcAft>
                          <a:spcPts val="800"/>
                        </a:spcAft>
                      </a:pPr>
                      <a:r>
                        <a:rPr lang="en-IE" sz="1600">
                          <a:effectLst/>
                        </a:rPr>
                        <a:t>Borderline Personality Disorder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dirty="0">
                          <a:effectLst/>
                        </a:rPr>
                        <a:t>9.69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3.01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11.09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1.94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2.10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68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dirty="0">
                          <a:solidFill>
                            <a:srgbClr val="FF0000"/>
                          </a:solidFill>
                          <a:effectLst/>
                        </a:rPr>
                        <a:t>.55*</a:t>
                      </a:r>
                      <a:endPar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extLst>
                  <a:ext uri="{0D108BD9-81ED-4DB2-BD59-A6C34878D82A}">
                    <a16:rowId xmlns:a16="http://schemas.microsoft.com/office/drawing/2014/main" val="10004"/>
                  </a:ext>
                </a:extLst>
              </a:tr>
              <a:tr h="490380">
                <a:tc>
                  <a:txBody>
                    <a:bodyPr/>
                    <a:lstStyle/>
                    <a:p>
                      <a:pPr>
                        <a:lnSpc>
                          <a:spcPct val="200000"/>
                        </a:lnSpc>
                        <a:spcAft>
                          <a:spcPts val="800"/>
                        </a:spcAft>
                      </a:pPr>
                      <a:r>
                        <a:rPr lang="en-IE" sz="1600" dirty="0">
                          <a:effectLst/>
                        </a:rPr>
                        <a:t>Self-harm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.80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dirty="0">
                          <a:effectLst/>
                        </a:rPr>
                        <a:t>.78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1.13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1.01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1.19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74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.37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extLst>
                  <a:ext uri="{0D108BD9-81ED-4DB2-BD59-A6C34878D82A}">
                    <a16:rowId xmlns:a16="http://schemas.microsoft.com/office/drawing/2014/main" val="10005"/>
                  </a:ext>
                </a:extLst>
              </a:tr>
              <a:tr h="490380">
                <a:tc>
                  <a:txBody>
                    <a:bodyPr/>
                    <a:lstStyle/>
                    <a:p>
                      <a:pPr>
                        <a:lnSpc>
                          <a:spcPct val="200000"/>
                        </a:lnSpc>
                        <a:spcAft>
                          <a:spcPts val="800"/>
                        </a:spcAft>
                      </a:pPr>
                      <a:r>
                        <a:rPr lang="en-IE" sz="1600">
                          <a:effectLst/>
                        </a:rPr>
                        <a:t>Dissociation</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9.00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3.36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14.37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6.76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2.98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a:effectLst/>
                        </a:rPr>
                        <a:t>73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tc>
                  <a:txBody>
                    <a:bodyPr/>
                    <a:lstStyle/>
                    <a:p>
                      <a:pPr algn="ctr">
                        <a:lnSpc>
                          <a:spcPct val="200000"/>
                        </a:lnSpc>
                        <a:spcAft>
                          <a:spcPts val="800"/>
                        </a:spcAft>
                      </a:pPr>
                      <a:r>
                        <a:rPr lang="en-IE" sz="1600" dirty="0">
                          <a:solidFill>
                            <a:srgbClr val="FF0000"/>
                          </a:solidFill>
                          <a:effectLst/>
                        </a:rPr>
                        <a:t>1.01**</a:t>
                      </a:r>
                      <a:endPar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147" marR="47147" marT="0" marB="0"/>
                </a:tc>
                <a:extLst>
                  <a:ext uri="{0D108BD9-81ED-4DB2-BD59-A6C34878D82A}">
                    <a16:rowId xmlns:a16="http://schemas.microsoft.com/office/drawing/2014/main" val="10006"/>
                  </a:ext>
                </a:extLst>
              </a:tr>
            </a:tbl>
          </a:graphicData>
        </a:graphic>
      </p:graphicFrame>
      <p:sp>
        <p:nvSpPr>
          <p:cNvPr id="12365" name="Title 1"/>
          <p:cNvSpPr txBox="1">
            <a:spLocks/>
          </p:cNvSpPr>
          <p:nvPr/>
        </p:nvSpPr>
        <p:spPr bwMode="auto">
          <a:xfrm>
            <a:off x="323850" y="6308725"/>
            <a:ext cx="84486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600" dirty="0">
                <a:latin typeface="+mj-lt"/>
              </a:rPr>
              <a:t>Hyland …. Karatzias (2018) Journal of Traumatic Stress</a:t>
            </a:r>
          </a:p>
        </p:txBody>
      </p:sp>
    </p:spTree>
    <p:extLst>
      <p:ext uri="{BB962C8B-B14F-4D97-AF65-F5344CB8AC3E}">
        <p14:creationId xmlns:p14="http://schemas.microsoft.com/office/powerpoint/2010/main" val="956197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99DB3A33C05E40B6C1E6E639022089" ma:contentTypeVersion="8" ma:contentTypeDescription="Create a new document." ma:contentTypeScope="" ma:versionID="7c24dde6122674c3d594ba23b5d6b532">
  <xsd:schema xmlns:xsd="http://www.w3.org/2001/XMLSchema" xmlns:xs="http://www.w3.org/2001/XMLSchema" xmlns:p="http://schemas.microsoft.com/office/2006/metadata/properties" xmlns:ns3="9b463eca-98da-4778-acc7-a09878d4837e" targetNamespace="http://schemas.microsoft.com/office/2006/metadata/properties" ma:root="true" ma:fieldsID="10b6c413f08f792776f8d8c17b5bcb47" ns3:_="">
    <xsd:import namespace="9b463eca-98da-4778-acc7-a09878d4837e"/>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DateTaken" minOccurs="0"/>
                <xsd:element ref="ns3:MediaServiceSystem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463eca-98da-4778-acc7-a09878d483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SystemTags" ma:index="12" nillable="true" ma:displayName="MediaServiceSystemTags" ma:hidden="true" ma:internalName="MediaServiceSystemTags"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B9694C-BFB3-4833-85C2-2F439478CF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463eca-98da-4778-acc7-a09878d483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01DFBA-11B5-4FAD-9FED-F673E013BF66}">
  <ds:schemaRefs>
    <ds:schemaRef ds:uri="http://schemas.microsoft.com/sharepoint/v3/contenttype/forms"/>
  </ds:schemaRefs>
</ds:datastoreItem>
</file>

<file path=customXml/itemProps3.xml><?xml version="1.0" encoding="utf-8"?>
<ds:datastoreItem xmlns:ds="http://schemas.openxmlformats.org/officeDocument/2006/customXml" ds:itemID="{A12F512C-96F0-4DEA-A9ED-296FEB18BB50}">
  <ds:schemaRefs>
    <ds:schemaRef ds:uri="http://purl.org/dc/terms/"/>
    <ds:schemaRef ds:uri="http://purl.org/dc/elements/1.1/"/>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purl.org/dc/dcmitype/"/>
    <ds:schemaRef ds:uri="http://schemas.openxmlformats.org/package/2006/metadata/core-properties"/>
    <ds:schemaRef ds:uri="9b463eca-98da-4778-acc7-a09878d4837e"/>
  </ds:schemaRefs>
</ds:datastoreItem>
</file>

<file path=docProps/app.xml><?xml version="1.0" encoding="utf-8"?>
<Properties xmlns="http://schemas.openxmlformats.org/officeDocument/2006/extended-properties" xmlns:vt="http://schemas.openxmlformats.org/officeDocument/2006/docPropsVTypes">
  <TotalTime>17024</TotalTime>
  <Words>2647</Words>
  <Application>Microsoft Office PowerPoint</Application>
  <PresentationFormat>On-screen Show (4:3)</PresentationFormat>
  <Paragraphs>518</Paragraphs>
  <Slides>40</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0" baseType="lpstr">
      <vt:lpstr>Arial</vt:lpstr>
      <vt:lpstr>Calibri</vt:lpstr>
      <vt:lpstr>ElsevierGulliver</vt:lpstr>
      <vt:lpstr>PMingLiU</vt:lpstr>
      <vt:lpstr>PMingLiU</vt:lpstr>
      <vt:lpstr>Symbol</vt:lpstr>
      <vt:lpstr>Times New Roman</vt:lpstr>
      <vt:lpstr>Wingdings</vt:lpstr>
      <vt:lpstr>Office Theme</vt:lpstr>
      <vt:lpstr>Chart</vt:lpstr>
      <vt:lpstr>Differentiating ICD-11 Complex PTSD from Borderline Personality Disorder: Implications for Assessment and Treatment</vt:lpstr>
      <vt:lpstr>    ICD-11 PTSD and Complex PTSD </vt:lpstr>
      <vt:lpstr>Evidence for ICD-11 CPTSD</vt:lpstr>
      <vt:lpstr>ICD-11 CPTSD – Factorial validity results from treatment seeking samples</vt:lpstr>
      <vt:lpstr>ICD-11 CPTSD – Factorial validity results from general population samples</vt:lpstr>
      <vt:lpstr>Prevalence rates: General population samples </vt:lpstr>
      <vt:lpstr>Prevalence rates: Treatment seeking samples </vt:lpstr>
      <vt:lpstr>Types of Trauma,  ICD-11 PTSD and CPTSD </vt:lpstr>
      <vt:lpstr>PTSD vs. CPTSD (n = 106)</vt:lpstr>
      <vt:lpstr>CPTSD: Service Utilisation (contact with a MH professional the last 12 months)</vt:lpstr>
      <vt:lpstr>PowerPoint Presentation</vt:lpstr>
      <vt:lpstr>PowerPoint Presentation</vt:lpstr>
      <vt:lpstr>LCA Analysis on a sample of multiply traumatised individuals</vt:lpstr>
      <vt:lpstr>Exploratory structural equation modelling (ESEM) on a traumatised sample from the UK general population</vt:lpstr>
      <vt:lpstr>A network analysis in a highly traumatized sample</vt:lpstr>
      <vt:lpstr>2 key findings</vt:lpstr>
      <vt:lpstr>CPTSD in those with a primary diagnosis of EUPD</vt:lpstr>
      <vt:lpstr>EUPD, Complex PTSD and functional impairment</vt:lpstr>
      <vt:lpstr>PowerPoint Presentation</vt:lpstr>
      <vt:lpstr>Emotional Regulation</vt:lpstr>
      <vt:lpstr>Clinical Guideline</vt:lpstr>
      <vt:lpstr>Treating overlapping CPTSD and BPD</vt:lpstr>
      <vt:lpstr> CPTSD Treatment:  Where are we? </vt:lpstr>
      <vt:lpstr> PTSD treatment EMDR vs. TfCBT vs. WL  </vt:lpstr>
      <vt:lpstr>PowerPoint Presentation</vt:lpstr>
      <vt:lpstr>PowerPoint Presentation</vt:lpstr>
      <vt:lpstr>PowerPoint Presentation</vt:lpstr>
      <vt:lpstr>PowerPoint Presentation</vt:lpstr>
      <vt:lpstr>PowerPoint Presentation</vt:lpstr>
      <vt:lpstr>PowerPoint Presentation</vt:lpstr>
      <vt:lpstr>Metanalysis of Group Therapies for Complex Interpersonal Trauma</vt:lpstr>
      <vt:lpstr>Pilot RCT of Phase 1 Interventions</vt:lpstr>
      <vt:lpstr>Metanalysis of psychological and pharmacological interventions for PTSD following complex trauma</vt:lpstr>
      <vt:lpstr>What about acceptability of therapies?</vt:lpstr>
      <vt:lpstr>Person centered care</vt:lpstr>
      <vt:lpstr>Modular therapy for CPTSD: A person centered approach</vt:lpstr>
      <vt:lpstr>A new modular treatment protocol for CPTSD</vt:lpstr>
      <vt:lpstr>Treating overlapping CPTSD and BPD</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nm116</dc:creator>
  <cp:lastModifiedBy>Lisa Chambers</cp:lastModifiedBy>
  <cp:revision>281</cp:revision>
  <dcterms:created xsi:type="dcterms:W3CDTF">2015-12-09T21:28:56Z</dcterms:created>
  <dcterms:modified xsi:type="dcterms:W3CDTF">2024-01-09T11:51:59Z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0x0101004E99DB3A33C05E40B6C1E6E639022089</vt:lpwstr>
  </property>
</Properties>
</file>