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3" r:id="rId4"/>
    <p:sldId id="265" r:id="rId5"/>
    <p:sldId id="285" r:id="rId6"/>
    <p:sldId id="287" r:id="rId7"/>
    <p:sldId id="288" r:id="rId8"/>
    <p:sldId id="289" r:id="rId9"/>
    <p:sldId id="290" r:id="rId10"/>
    <p:sldId id="291" r:id="rId11"/>
    <p:sldId id="292" r:id="rId12"/>
    <p:sldId id="264" r:id="rId13"/>
    <p:sldId id="286" r:id="rId14"/>
    <p:sldId id="280" r:id="rId15"/>
    <p:sldId id="25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mel Digman" userId="02751c73-b628-42f2-972a-a257f3a4bfe8" providerId="ADAL" clId="{59134707-8616-4715-B502-6B97A0A65E55}"/>
    <pc:docChg chg="custSel modSld">
      <pc:chgData name="Carmel Digman" userId="02751c73-b628-42f2-972a-a257f3a4bfe8" providerId="ADAL" clId="{59134707-8616-4715-B502-6B97A0A65E55}" dt="2023-12-11T18:01:58.542" v="5" actId="26606"/>
      <pc:docMkLst>
        <pc:docMk/>
      </pc:docMkLst>
      <pc:sldChg chg="addSp delSp modSp mod setBg">
        <pc:chgData name="Carmel Digman" userId="02751c73-b628-42f2-972a-a257f3a4bfe8" providerId="ADAL" clId="{59134707-8616-4715-B502-6B97A0A65E55}" dt="2023-12-11T18:01:58.542" v="5" actId="26606"/>
        <pc:sldMkLst>
          <pc:docMk/>
          <pc:sldMk cId="3385690788" sldId="264"/>
        </pc:sldMkLst>
        <pc:spChg chg="add del mod">
          <ac:chgData name="Carmel Digman" userId="02751c73-b628-42f2-972a-a257f3a4bfe8" providerId="ADAL" clId="{59134707-8616-4715-B502-6B97A0A65E55}" dt="2023-12-11T18:01:58.542" v="5" actId="26606"/>
          <ac:spMkLst>
            <pc:docMk/>
            <pc:sldMk cId="3385690788" sldId="264"/>
            <ac:spMk id="3" creationId="{69BEA1FF-C58E-879F-36EA-5B6B4FAD24A5}"/>
          </ac:spMkLst>
        </pc:spChg>
        <pc:spChg chg="add">
          <ac:chgData name="Carmel Digman" userId="02751c73-b628-42f2-972a-a257f3a4bfe8" providerId="ADAL" clId="{59134707-8616-4715-B502-6B97A0A65E55}" dt="2023-12-11T18:01:58.542" v="5" actId="26606"/>
          <ac:spMkLst>
            <pc:docMk/>
            <pc:sldMk cId="3385690788" sldId="264"/>
            <ac:spMk id="18" creationId="{9A212F8F-D812-4A16-BE82-F3500DE32174}"/>
          </ac:spMkLst>
        </pc:spChg>
        <pc:spChg chg="add">
          <ac:chgData name="Carmel Digman" userId="02751c73-b628-42f2-972a-a257f3a4bfe8" providerId="ADAL" clId="{59134707-8616-4715-B502-6B97A0A65E55}" dt="2023-12-11T18:01:58.542" v="5" actId="26606"/>
          <ac:spMkLst>
            <pc:docMk/>
            <pc:sldMk cId="3385690788" sldId="264"/>
            <ac:spMk id="20" creationId="{D2CF1D1B-04ED-443D-A9FE-68BF8859BDD6}"/>
          </ac:spMkLst>
        </pc:spChg>
        <pc:grpChg chg="add">
          <ac:chgData name="Carmel Digman" userId="02751c73-b628-42f2-972a-a257f3a4bfe8" providerId="ADAL" clId="{59134707-8616-4715-B502-6B97A0A65E55}" dt="2023-12-11T18:01:58.542" v="5" actId="26606"/>
          <ac:grpSpMkLst>
            <pc:docMk/>
            <pc:sldMk cId="3385690788" sldId="264"/>
            <ac:grpSpMk id="11" creationId="{2103B461-323C-4912-BFFD-C37582662085}"/>
          </ac:grpSpMkLst>
        </pc:grpChg>
        <pc:picChg chg="del">
          <ac:chgData name="Carmel Digman" userId="02751c73-b628-42f2-972a-a257f3a4bfe8" providerId="ADAL" clId="{59134707-8616-4715-B502-6B97A0A65E55}" dt="2023-12-11T18:01:47.685" v="3" actId="21"/>
          <ac:picMkLst>
            <pc:docMk/>
            <pc:sldMk cId="3385690788" sldId="264"/>
            <ac:picMk id="4" creationId="{48EB04EF-7FDF-46C3-8386-28B7AC85AAED}"/>
          </ac:picMkLst>
        </pc:picChg>
        <pc:picChg chg="add">
          <ac:chgData name="Carmel Digman" userId="02751c73-b628-42f2-972a-a257f3a4bfe8" providerId="ADAL" clId="{59134707-8616-4715-B502-6B97A0A65E55}" dt="2023-12-11T18:01:58.542" v="5" actId="26606"/>
          <ac:picMkLst>
            <pc:docMk/>
            <pc:sldMk cId="3385690788" sldId="264"/>
            <ac:picMk id="6" creationId="{6B93E501-C1FC-D918-CB96-58C1E6121833}"/>
          </ac:picMkLst>
        </pc:picChg>
        <pc:picChg chg="del mod replId">
          <ac:chgData name="Carmel Digman" userId="02751c73-b628-42f2-972a-a257f3a4bfe8" providerId="ADAL" clId="{59134707-8616-4715-B502-6B97A0A65E55}" dt="2023-12-11T18:01:58.542" v="5" actId="26606"/>
          <ac:picMkLst>
            <pc:docMk/>
            <pc:sldMk cId="3385690788" sldId="264"/>
            <ac:picMk id="8" creationId="{7B77F007-CC1D-4D9A-9810-6E3419726567}"/>
          </ac:picMkLst>
        </pc:picChg>
      </pc:sldChg>
      <pc:sldChg chg="addSp delSp modSp mod setBg">
        <pc:chgData name="Carmel Digman" userId="02751c73-b628-42f2-972a-a257f3a4bfe8" providerId="ADAL" clId="{59134707-8616-4715-B502-6B97A0A65E55}" dt="2023-12-11T18:01:36.140" v="2" actId="26606"/>
        <pc:sldMkLst>
          <pc:docMk/>
          <pc:sldMk cId="139673973" sldId="265"/>
        </pc:sldMkLst>
        <pc:spChg chg="add del mod">
          <ac:chgData name="Carmel Digman" userId="02751c73-b628-42f2-972a-a257f3a4bfe8" providerId="ADAL" clId="{59134707-8616-4715-B502-6B97A0A65E55}" dt="2023-12-11T18:01:36.140" v="2" actId="26606"/>
          <ac:spMkLst>
            <pc:docMk/>
            <pc:sldMk cId="139673973" sldId="265"/>
            <ac:spMk id="3" creationId="{D728CFAF-5E0F-25FD-51CA-4365D4A84B75}"/>
          </ac:spMkLst>
        </pc:spChg>
        <pc:spChg chg="add">
          <ac:chgData name="Carmel Digman" userId="02751c73-b628-42f2-972a-a257f3a4bfe8" providerId="ADAL" clId="{59134707-8616-4715-B502-6B97A0A65E55}" dt="2023-12-11T18:01:36.140" v="2" actId="26606"/>
          <ac:spMkLst>
            <pc:docMk/>
            <pc:sldMk cId="139673973" sldId="265"/>
            <ac:spMk id="17" creationId="{43F8250A-B5BC-48E8-9E34-320C6AB61351}"/>
          </ac:spMkLst>
        </pc:spChg>
        <pc:spChg chg="add">
          <ac:chgData name="Carmel Digman" userId="02751c73-b628-42f2-972a-a257f3a4bfe8" providerId="ADAL" clId="{59134707-8616-4715-B502-6B97A0A65E55}" dt="2023-12-11T18:01:36.140" v="2" actId="26606"/>
          <ac:spMkLst>
            <pc:docMk/>
            <pc:sldMk cId="139673973" sldId="265"/>
            <ac:spMk id="19" creationId="{A2829537-8D6E-4F27-8454-8F19BEA8C11F}"/>
          </ac:spMkLst>
        </pc:spChg>
        <pc:grpChg chg="add">
          <ac:chgData name="Carmel Digman" userId="02751c73-b628-42f2-972a-a257f3a4bfe8" providerId="ADAL" clId="{59134707-8616-4715-B502-6B97A0A65E55}" dt="2023-12-11T18:01:36.140" v="2" actId="26606"/>
          <ac:grpSpMkLst>
            <pc:docMk/>
            <pc:sldMk cId="139673973" sldId="265"/>
            <ac:grpSpMk id="10" creationId="{12D8CD66-6E34-4232-868C-F61EC84AFC0B}"/>
          </ac:grpSpMkLst>
        </pc:grpChg>
        <pc:picChg chg="del">
          <ac:chgData name="Carmel Digman" userId="02751c73-b628-42f2-972a-a257f3a4bfe8" providerId="ADAL" clId="{59134707-8616-4715-B502-6B97A0A65E55}" dt="2023-12-11T18:01:26.246" v="0" actId="21"/>
          <ac:picMkLst>
            <pc:docMk/>
            <pc:sldMk cId="139673973" sldId="265"/>
            <ac:picMk id="4" creationId="{85D1F82D-A40D-496E-B93E-FFC03B79483E}"/>
          </ac:picMkLst>
        </pc:picChg>
        <pc:picChg chg="add">
          <ac:chgData name="Carmel Digman" userId="02751c73-b628-42f2-972a-a257f3a4bfe8" providerId="ADAL" clId="{59134707-8616-4715-B502-6B97A0A65E55}" dt="2023-12-11T18:01:36.140" v="2" actId="26606"/>
          <ac:picMkLst>
            <pc:docMk/>
            <pc:sldMk cId="139673973" sldId="265"/>
            <ac:picMk id="5" creationId="{709E192B-92DE-B923-30A9-E8740C5DFD12}"/>
          </ac:picMkLst>
        </pc:picChg>
        <pc:picChg chg="del mod replId">
          <ac:chgData name="Carmel Digman" userId="02751c73-b628-42f2-972a-a257f3a4bfe8" providerId="ADAL" clId="{59134707-8616-4715-B502-6B97A0A65E55}" dt="2023-12-11T18:01:36.140" v="2" actId="26606"/>
          <ac:picMkLst>
            <pc:docMk/>
            <pc:sldMk cId="139673973" sldId="265"/>
            <ac:picMk id="7" creationId="{BB9E85CE-FF43-49C0-8612-9C203114BC8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BA9562-D2D4-4691-B9A8-07107F660A3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F8AED07-97F5-4FFE-B30F-7DB4A79D6933}">
      <dgm:prSet/>
      <dgm:spPr/>
      <dgm:t>
        <a:bodyPr/>
        <a:lstStyle/>
        <a:p>
          <a:r>
            <a:rPr lang="en-GB"/>
            <a:t>Affirmation of feelings</a:t>
          </a:r>
          <a:endParaRPr lang="en-US"/>
        </a:p>
      </dgm:t>
    </dgm:pt>
    <dgm:pt modelId="{10A091FF-986F-4461-9911-9B21F8B84DA6}" type="parTrans" cxnId="{6498DE70-3085-4A60-9519-9A0906B72ECD}">
      <dgm:prSet/>
      <dgm:spPr/>
      <dgm:t>
        <a:bodyPr/>
        <a:lstStyle/>
        <a:p>
          <a:endParaRPr lang="en-US"/>
        </a:p>
      </dgm:t>
    </dgm:pt>
    <dgm:pt modelId="{28C68A38-1964-4139-91CA-E3E61A0BE2C8}" type="sibTrans" cxnId="{6498DE70-3085-4A60-9519-9A0906B72ECD}">
      <dgm:prSet/>
      <dgm:spPr/>
      <dgm:t>
        <a:bodyPr/>
        <a:lstStyle/>
        <a:p>
          <a:endParaRPr lang="en-US"/>
        </a:p>
      </dgm:t>
    </dgm:pt>
    <dgm:pt modelId="{1B677DAD-CB6B-4EBC-B5E4-552DE2AEFC6A}">
      <dgm:prSet/>
      <dgm:spPr/>
      <dgm:t>
        <a:bodyPr/>
        <a:lstStyle/>
        <a:p>
          <a:r>
            <a:rPr lang="en-GB"/>
            <a:t>Grounding in place and time</a:t>
          </a:r>
          <a:endParaRPr lang="en-US"/>
        </a:p>
      </dgm:t>
    </dgm:pt>
    <dgm:pt modelId="{060CD6A7-E6D7-43CC-A0FA-0B8E5A88B542}" type="parTrans" cxnId="{D04AC941-E9DE-48CD-A5A5-C979FF7352C1}">
      <dgm:prSet/>
      <dgm:spPr/>
      <dgm:t>
        <a:bodyPr/>
        <a:lstStyle/>
        <a:p>
          <a:endParaRPr lang="en-US"/>
        </a:p>
      </dgm:t>
    </dgm:pt>
    <dgm:pt modelId="{E2C71366-89CB-497D-A72D-E79473858C0A}" type="sibTrans" cxnId="{D04AC941-E9DE-48CD-A5A5-C979FF7352C1}">
      <dgm:prSet/>
      <dgm:spPr/>
      <dgm:t>
        <a:bodyPr/>
        <a:lstStyle/>
        <a:p>
          <a:endParaRPr lang="en-US"/>
        </a:p>
      </dgm:t>
    </dgm:pt>
    <dgm:pt modelId="{21E18382-B6E6-44EA-AD20-9020F47A0C1C}">
      <dgm:prSet/>
      <dgm:spPr/>
      <dgm:t>
        <a:bodyPr/>
        <a:lstStyle/>
        <a:p>
          <a:r>
            <a:rPr lang="en-GB"/>
            <a:t>Reassurance </a:t>
          </a:r>
          <a:endParaRPr lang="en-US"/>
        </a:p>
      </dgm:t>
    </dgm:pt>
    <dgm:pt modelId="{5C55E2E2-F738-45ED-A808-04B5A918FDE4}" type="parTrans" cxnId="{24F8D506-13C8-4638-B269-F196E0A4D315}">
      <dgm:prSet/>
      <dgm:spPr/>
      <dgm:t>
        <a:bodyPr/>
        <a:lstStyle/>
        <a:p>
          <a:endParaRPr lang="en-US"/>
        </a:p>
      </dgm:t>
    </dgm:pt>
    <dgm:pt modelId="{C2AC08A8-D859-4D50-88D4-D6F62879B993}" type="sibTrans" cxnId="{24F8D506-13C8-4638-B269-F196E0A4D315}">
      <dgm:prSet/>
      <dgm:spPr/>
      <dgm:t>
        <a:bodyPr/>
        <a:lstStyle/>
        <a:p>
          <a:endParaRPr lang="en-US"/>
        </a:p>
      </dgm:t>
    </dgm:pt>
    <dgm:pt modelId="{B5C9D9CD-EDA7-4ED6-960D-8D34FC7A26E0}">
      <dgm:prSet/>
      <dgm:spPr/>
      <dgm:t>
        <a:bodyPr/>
        <a:lstStyle/>
        <a:p>
          <a:r>
            <a:rPr lang="en-GB" dirty="0"/>
            <a:t>Psychotherapeutic and narrative approaches</a:t>
          </a:r>
          <a:endParaRPr lang="en-US" dirty="0"/>
        </a:p>
      </dgm:t>
    </dgm:pt>
    <dgm:pt modelId="{8CB0737E-CA15-47A4-894B-49D01ACE9AFB}" type="parTrans" cxnId="{C332BBFF-72AC-4B55-AEB1-89434AF6EB57}">
      <dgm:prSet/>
      <dgm:spPr/>
      <dgm:t>
        <a:bodyPr/>
        <a:lstStyle/>
        <a:p>
          <a:endParaRPr lang="en-US"/>
        </a:p>
      </dgm:t>
    </dgm:pt>
    <dgm:pt modelId="{98A7EEE7-42DD-4F58-9298-D3AD63CDDB57}" type="sibTrans" cxnId="{C332BBFF-72AC-4B55-AEB1-89434AF6EB57}">
      <dgm:prSet/>
      <dgm:spPr/>
      <dgm:t>
        <a:bodyPr/>
        <a:lstStyle/>
        <a:p>
          <a:endParaRPr lang="en-US"/>
        </a:p>
      </dgm:t>
    </dgm:pt>
    <dgm:pt modelId="{523FC099-3635-4176-A1F5-0402D10C020F}">
      <dgm:prSet/>
      <dgm:spPr/>
      <dgm:t>
        <a:bodyPr/>
        <a:lstStyle/>
        <a:p>
          <a:r>
            <a:rPr lang="en-GB" dirty="0"/>
            <a:t>Working with the body (physiotherapy, swimming, walking)</a:t>
          </a:r>
          <a:endParaRPr lang="en-US" dirty="0"/>
        </a:p>
      </dgm:t>
    </dgm:pt>
    <dgm:pt modelId="{32244CCF-AF32-4FF3-ACD0-475E66178398}" type="parTrans" cxnId="{8180C093-3F0E-4327-907D-34D39FE2660B}">
      <dgm:prSet/>
      <dgm:spPr/>
      <dgm:t>
        <a:bodyPr/>
        <a:lstStyle/>
        <a:p>
          <a:endParaRPr lang="en-US"/>
        </a:p>
      </dgm:t>
    </dgm:pt>
    <dgm:pt modelId="{414E0C9E-B95E-4C88-8F92-976F98413CEA}" type="sibTrans" cxnId="{8180C093-3F0E-4327-907D-34D39FE2660B}">
      <dgm:prSet/>
      <dgm:spPr/>
      <dgm:t>
        <a:bodyPr/>
        <a:lstStyle/>
        <a:p>
          <a:endParaRPr lang="en-US"/>
        </a:p>
      </dgm:t>
    </dgm:pt>
    <dgm:pt modelId="{3274ABA6-AE8C-4181-8D97-06B5E4E266A5}">
      <dgm:prSet/>
      <dgm:spPr/>
      <dgm:t>
        <a:bodyPr/>
        <a:lstStyle/>
        <a:p>
          <a:r>
            <a:rPr lang="en-GB" dirty="0"/>
            <a:t>Intensive Interaction </a:t>
          </a:r>
          <a:endParaRPr lang="en-US" dirty="0"/>
        </a:p>
      </dgm:t>
    </dgm:pt>
    <dgm:pt modelId="{93661B62-91A8-49B4-A809-5BE36D6CDE23}" type="parTrans" cxnId="{76B8CDE9-3556-49C1-9098-115869C6992B}">
      <dgm:prSet/>
      <dgm:spPr/>
      <dgm:t>
        <a:bodyPr/>
        <a:lstStyle/>
        <a:p>
          <a:endParaRPr lang="en-US"/>
        </a:p>
      </dgm:t>
    </dgm:pt>
    <dgm:pt modelId="{A461110B-3B72-4E97-BDAD-1D8085795889}" type="sibTrans" cxnId="{76B8CDE9-3556-49C1-9098-115869C6992B}">
      <dgm:prSet/>
      <dgm:spPr/>
      <dgm:t>
        <a:bodyPr/>
        <a:lstStyle/>
        <a:p>
          <a:endParaRPr lang="en-US"/>
        </a:p>
      </dgm:t>
    </dgm:pt>
    <dgm:pt modelId="{3DD4315A-75AB-45A8-A9F9-5B09880350CE}" type="pres">
      <dgm:prSet presAssocID="{22BA9562-D2D4-4691-B9A8-07107F660A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7E9200-BBE6-4C4A-A249-63D07BE83F0E}" type="pres">
      <dgm:prSet presAssocID="{8F8AED07-97F5-4FFE-B30F-7DB4A79D6933}" presName="parentText" presStyleLbl="node1" presStyleIdx="0" presStyleCnt="6" custLinFactNeighborX="154" custLinFactNeighborY="367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932869-1D45-4A51-9262-025F3545E9D9}" type="pres">
      <dgm:prSet presAssocID="{28C68A38-1964-4139-91CA-E3E61A0BE2C8}" presName="spacer" presStyleCnt="0"/>
      <dgm:spPr/>
    </dgm:pt>
    <dgm:pt modelId="{D76F93DC-C8F7-4D09-A8F9-7A544D7BCF24}" type="pres">
      <dgm:prSet presAssocID="{1B677DAD-CB6B-4EBC-B5E4-552DE2AEFC6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D4B476-5DA8-4136-B0EC-B1450A5408A1}" type="pres">
      <dgm:prSet presAssocID="{E2C71366-89CB-497D-A72D-E79473858C0A}" presName="spacer" presStyleCnt="0"/>
      <dgm:spPr/>
    </dgm:pt>
    <dgm:pt modelId="{A69D271B-C96F-4E7C-A9DC-EB5F240738EE}" type="pres">
      <dgm:prSet presAssocID="{21E18382-B6E6-44EA-AD20-9020F47A0C1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FC96C9-CB1D-4A8F-8583-C8B727E8757D}" type="pres">
      <dgm:prSet presAssocID="{C2AC08A8-D859-4D50-88D4-D6F62879B993}" presName="spacer" presStyleCnt="0"/>
      <dgm:spPr/>
    </dgm:pt>
    <dgm:pt modelId="{52140C9F-4A22-48D4-A028-05CAAD715C1F}" type="pres">
      <dgm:prSet presAssocID="{B5C9D9CD-EDA7-4ED6-960D-8D34FC7A26E0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392F7-5598-4988-A0D9-D656C1A026B2}" type="pres">
      <dgm:prSet presAssocID="{98A7EEE7-42DD-4F58-9298-D3AD63CDDB57}" presName="spacer" presStyleCnt="0"/>
      <dgm:spPr/>
    </dgm:pt>
    <dgm:pt modelId="{7B27C38A-7C5A-43CA-B884-14692B1CE4D9}" type="pres">
      <dgm:prSet presAssocID="{523FC099-3635-4176-A1F5-0402D10C020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10E52-62FA-4FBB-A7EB-3EC43640D6E3}" type="pres">
      <dgm:prSet presAssocID="{414E0C9E-B95E-4C88-8F92-976F98413CEA}" presName="spacer" presStyleCnt="0"/>
      <dgm:spPr/>
    </dgm:pt>
    <dgm:pt modelId="{6AA81B35-0986-4693-8E5D-462BC2D9D483}" type="pres">
      <dgm:prSet presAssocID="{3274ABA6-AE8C-4181-8D97-06B5E4E266A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B1FD34-583B-4A92-8BB9-AC09C0ED5BB1}" type="presOf" srcId="{22BA9562-D2D4-4691-B9A8-07107F660A31}" destId="{3DD4315A-75AB-45A8-A9F9-5B09880350CE}" srcOrd="0" destOrd="0" presId="urn:microsoft.com/office/officeart/2005/8/layout/vList2"/>
    <dgm:cxn modelId="{76B8CDE9-3556-49C1-9098-115869C6992B}" srcId="{22BA9562-D2D4-4691-B9A8-07107F660A31}" destId="{3274ABA6-AE8C-4181-8D97-06B5E4E266A5}" srcOrd="5" destOrd="0" parTransId="{93661B62-91A8-49B4-A809-5BE36D6CDE23}" sibTransId="{A461110B-3B72-4E97-BDAD-1D8085795889}"/>
    <dgm:cxn modelId="{7BE2845C-4CFD-496A-A366-FABE8102E8AC}" type="presOf" srcId="{B5C9D9CD-EDA7-4ED6-960D-8D34FC7A26E0}" destId="{52140C9F-4A22-48D4-A028-05CAAD715C1F}" srcOrd="0" destOrd="0" presId="urn:microsoft.com/office/officeart/2005/8/layout/vList2"/>
    <dgm:cxn modelId="{AD8BC03B-DAF2-411F-91C7-A920641A86A5}" type="presOf" srcId="{523FC099-3635-4176-A1F5-0402D10C020F}" destId="{7B27C38A-7C5A-43CA-B884-14692B1CE4D9}" srcOrd="0" destOrd="0" presId="urn:microsoft.com/office/officeart/2005/8/layout/vList2"/>
    <dgm:cxn modelId="{690447CA-FBBB-4878-865A-3DA2CA30CF25}" type="presOf" srcId="{3274ABA6-AE8C-4181-8D97-06B5E4E266A5}" destId="{6AA81B35-0986-4693-8E5D-462BC2D9D483}" srcOrd="0" destOrd="0" presId="urn:microsoft.com/office/officeart/2005/8/layout/vList2"/>
    <dgm:cxn modelId="{D04AC941-E9DE-48CD-A5A5-C979FF7352C1}" srcId="{22BA9562-D2D4-4691-B9A8-07107F660A31}" destId="{1B677DAD-CB6B-4EBC-B5E4-552DE2AEFC6A}" srcOrd="1" destOrd="0" parTransId="{060CD6A7-E6D7-43CC-A0FA-0B8E5A88B542}" sibTransId="{E2C71366-89CB-497D-A72D-E79473858C0A}"/>
    <dgm:cxn modelId="{8180C093-3F0E-4327-907D-34D39FE2660B}" srcId="{22BA9562-D2D4-4691-B9A8-07107F660A31}" destId="{523FC099-3635-4176-A1F5-0402D10C020F}" srcOrd="4" destOrd="0" parTransId="{32244CCF-AF32-4FF3-ACD0-475E66178398}" sibTransId="{414E0C9E-B95E-4C88-8F92-976F98413CEA}"/>
    <dgm:cxn modelId="{A4FEBC83-5E2C-4CE7-A887-D5A46F8AA8D1}" type="presOf" srcId="{21E18382-B6E6-44EA-AD20-9020F47A0C1C}" destId="{A69D271B-C96F-4E7C-A9DC-EB5F240738EE}" srcOrd="0" destOrd="0" presId="urn:microsoft.com/office/officeart/2005/8/layout/vList2"/>
    <dgm:cxn modelId="{24F8D506-13C8-4638-B269-F196E0A4D315}" srcId="{22BA9562-D2D4-4691-B9A8-07107F660A31}" destId="{21E18382-B6E6-44EA-AD20-9020F47A0C1C}" srcOrd="2" destOrd="0" parTransId="{5C55E2E2-F738-45ED-A808-04B5A918FDE4}" sibTransId="{C2AC08A8-D859-4D50-88D4-D6F62879B993}"/>
    <dgm:cxn modelId="{C332BBFF-72AC-4B55-AEB1-89434AF6EB57}" srcId="{22BA9562-D2D4-4691-B9A8-07107F660A31}" destId="{B5C9D9CD-EDA7-4ED6-960D-8D34FC7A26E0}" srcOrd="3" destOrd="0" parTransId="{8CB0737E-CA15-47A4-894B-49D01ACE9AFB}" sibTransId="{98A7EEE7-42DD-4F58-9298-D3AD63CDDB57}"/>
    <dgm:cxn modelId="{4AD22D84-0BFD-4FAC-BACF-60DC7FBDB704}" type="presOf" srcId="{1B677DAD-CB6B-4EBC-B5E4-552DE2AEFC6A}" destId="{D76F93DC-C8F7-4D09-A8F9-7A544D7BCF24}" srcOrd="0" destOrd="0" presId="urn:microsoft.com/office/officeart/2005/8/layout/vList2"/>
    <dgm:cxn modelId="{6498DE70-3085-4A60-9519-9A0906B72ECD}" srcId="{22BA9562-D2D4-4691-B9A8-07107F660A31}" destId="{8F8AED07-97F5-4FFE-B30F-7DB4A79D6933}" srcOrd="0" destOrd="0" parTransId="{10A091FF-986F-4461-9911-9B21F8B84DA6}" sibTransId="{28C68A38-1964-4139-91CA-E3E61A0BE2C8}"/>
    <dgm:cxn modelId="{492226B0-F165-4725-8618-88A2C91D38C4}" type="presOf" srcId="{8F8AED07-97F5-4FFE-B30F-7DB4A79D6933}" destId="{CF7E9200-BBE6-4C4A-A249-63D07BE83F0E}" srcOrd="0" destOrd="0" presId="urn:microsoft.com/office/officeart/2005/8/layout/vList2"/>
    <dgm:cxn modelId="{659857AA-E2D1-4146-9352-76713663DF69}" type="presParOf" srcId="{3DD4315A-75AB-45A8-A9F9-5B09880350CE}" destId="{CF7E9200-BBE6-4C4A-A249-63D07BE83F0E}" srcOrd="0" destOrd="0" presId="urn:microsoft.com/office/officeart/2005/8/layout/vList2"/>
    <dgm:cxn modelId="{996072C3-42C2-4A67-8CB1-34629C3D79B0}" type="presParOf" srcId="{3DD4315A-75AB-45A8-A9F9-5B09880350CE}" destId="{70932869-1D45-4A51-9262-025F3545E9D9}" srcOrd="1" destOrd="0" presId="urn:microsoft.com/office/officeart/2005/8/layout/vList2"/>
    <dgm:cxn modelId="{7BA9E095-50DD-4222-B71A-B1EDC1E95706}" type="presParOf" srcId="{3DD4315A-75AB-45A8-A9F9-5B09880350CE}" destId="{D76F93DC-C8F7-4D09-A8F9-7A544D7BCF24}" srcOrd="2" destOrd="0" presId="urn:microsoft.com/office/officeart/2005/8/layout/vList2"/>
    <dgm:cxn modelId="{2EB54766-A30E-44DE-8495-D8113A1E5365}" type="presParOf" srcId="{3DD4315A-75AB-45A8-A9F9-5B09880350CE}" destId="{48D4B476-5DA8-4136-B0EC-B1450A5408A1}" srcOrd="3" destOrd="0" presId="urn:microsoft.com/office/officeart/2005/8/layout/vList2"/>
    <dgm:cxn modelId="{756E6011-ADED-4F17-97BB-B59AF27C36EB}" type="presParOf" srcId="{3DD4315A-75AB-45A8-A9F9-5B09880350CE}" destId="{A69D271B-C96F-4E7C-A9DC-EB5F240738EE}" srcOrd="4" destOrd="0" presId="urn:microsoft.com/office/officeart/2005/8/layout/vList2"/>
    <dgm:cxn modelId="{CDAC34C5-22EF-4B75-A955-AE71D7B50B5F}" type="presParOf" srcId="{3DD4315A-75AB-45A8-A9F9-5B09880350CE}" destId="{B2FC96C9-CB1D-4A8F-8583-C8B727E8757D}" srcOrd="5" destOrd="0" presId="urn:microsoft.com/office/officeart/2005/8/layout/vList2"/>
    <dgm:cxn modelId="{5684DCC6-C6FC-43D5-BAF2-63AA5AC6D65A}" type="presParOf" srcId="{3DD4315A-75AB-45A8-A9F9-5B09880350CE}" destId="{52140C9F-4A22-48D4-A028-05CAAD715C1F}" srcOrd="6" destOrd="0" presId="urn:microsoft.com/office/officeart/2005/8/layout/vList2"/>
    <dgm:cxn modelId="{3E0BCA9D-62BF-46B9-B504-8C786B1466AB}" type="presParOf" srcId="{3DD4315A-75AB-45A8-A9F9-5B09880350CE}" destId="{3A0392F7-5598-4988-A0D9-D656C1A026B2}" srcOrd="7" destOrd="0" presId="urn:microsoft.com/office/officeart/2005/8/layout/vList2"/>
    <dgm:cxn modelId="{655E6A72-475B-4270-B703-B286985BE685}" type="presParOf" srcId="{3DD4315A-75AB-45A8-A9F9-5B09880350CE}" destId="{7B27C38A-7C5A-43CA-B884-14692B1CE4D9}" srcOrd="8" destOrd="0" presId="urn:microsoft.com/office/officeart/2005/8/layout/vList2"/>
    <dgm:cxn modelId="{DB6561F4-5CC3-4E7C-8B2D-32784F61DB17}" type="presParOf" srcId="{3DD4315A-75AB-45A8-A9F9-5B09880350CE}" destId="{8E810E52-62FA-4FBB-A7EB-3EC43640D6E3}" srcOrd="9" destOrd="0" presId="urn:microsoft.com/office/officeart/2005/8/layout/vList2"/>
    <dgm:cxn modelId="{541F4AAA-EC35-454A-8B14-ECB2A8F1220F}" type="presParOf" srcId="{3DD4315A-75AB-45A8-A9F9-5B09880350CE}" destId="{6AA81B35-0986-4693-8E5D-462BC2D9D48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E9200-BBE6-4C4A-A249-63D07BE83F0E}">
      <dsp:nvSpPr>
        <dsp:cNvPr id="0" name=""/>
        <dsp:cNvSpPr/>
      </dsp:nvSpPr>
      <dsp:spPr>
        <a:xfrm>
          <a:off x="0" y="128648"/>
          <a:ext cx="6190459" cy="7150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/>
            <a:t>Affirmation of feelings</a:t>
          </a:r>
          <a:endParaRPr lang="en-US" sz="1800" kern="1200"/>
        </a:p>
      </dsp:txBody>
      <dsp:txXfrm>
        <a:off x="34906" y="163554"/>
        <a:ext cx="6120647" cy="645240"/>
      </dsp:txXfrm>
    </dsp:sp>
    <dsp:sp modelId="{D76F93DC-C8F7-4D09-A8F9-7A544D7BCF24}">
      <dsp:nvSpPr>
        <dsp:cNvPr id="0" name=""/>
        <dsp:cNvSpPr/>
      </dsp:nvSpPr>
      <dsp:spPr>
        <a:xfrm>
          <a:off x="0" y="876490"/>
          <a:ext cx="6190459" cy="715052"/>
        </a:xfrm>
        <a:prstGeom prst="roundRect">
          <a:avLst/>
        </a:prstGeom>
        <a:solidFill>
          <a:schemeClr val="accent2">
            <a:hueOff val="-1750886"/>
            <a:satOff val="-1580"/>
            <a:lumOff val="-35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/>
            <a:t>Grounding in place and time</a:t>
          </a:r>
          <a:endParaRPr lang="en-US" sz="1800" kern="1200"/>
        </a:p>
      </dsp:txBody>
      <dsp:txXfrm>
        <a:off x="34906" y="911396"/>
        <a:ext cx="6120647" cy="645240"/>
      </dsp:txXfrm>
    </dsp:sp>
    <dsp:sp modelId="{A69D271B-C96F-4E7C-A9DC-EB5F240738EE}">
      <dsp:nvSpPr>
        <dsp:cNvPr id="0" name=""/>
        <dsp:cNvSpPr/>
      </dsp:nvSpPr>
      <dsp:spPr>
        <a:xfrm>
          <a:off x="0" y="1643383"/>
          <a:ext cx="6190459" cy="715052"/>
        </a:xfrm>
        <a:prstGeom prst="roundRect">
          <a:avLst/>
        </a:prstGeom>
        <a:solidFill>
          <a:schemeClr val="accent2">
            <a:hueOff val="-3501772"/>
            <a:satOff val="-3160"/>
            <a:lumOff val="-70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/>
            <a:t>Reassurance </a:t>
          </a:r>
          <a:endParaRPr lang="en-US" sz="1800" kern="1200"/>
        </a:p>
      </dsp:txBody>
      <dsp:txXfrm>
        <a:off x="34906" y="1678289"/>
        <a:ext cx="6120647" cy="645240"/>
      </dsp:txXfrm>
    </dsp:sp>
    <dsp:sp modelId="{52140C9F-4A22-48D4-A028-05CAAD715C1F}">
      <dsp:nvSpPr>
        <dsp:cNvPr id="0" name=""/>
        <dsp:cNvSpPr/>
      </dsp:nvSpPr>
      <dsp:spPr>
        <a:xfrm>
          <a:off x="0" y="2410276"/>
          <a:ext cx="6190459" cy="715052"/>
        </a:xfrm>
        <a:prstGeom prst="roundRect">
          <a:avLst/>
        </a:prstGeom>
        <a:solidFill>
          <a:schemeClr val="accent2">
            <a:hueOff val="-5252659"/>
            <a:satOff val="-4740"/>
            <a:lumOff val="-105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Psychotherapeutic and narrative approaches</a:t>
          </a:r>
          <a:endParaRPr lang="en-US" sz="1800" kern="1200" dirty="0"/>
        </a:p>
      </dsp:txBody>
      <dsp:txXfrm>
        <a:off x="34906" y="2445182"/>
        <a:ext cx="6120647" cy="645240"/>
      </dsp:txXfrm>
    </dsp:sp>
    <dsp:sp modelId="{7B27C38A-7C5A-43CA-B884-14692B1CE4D9}">
      <dsp:nvSpPr>
        <dsp:cNvPr id="0" name=""/>
        <dsp:cNvSpPr/>
      </dsp:nvSpPr>
      <dsp:spPr>
        <a:xfrm>
          <a:off x="0" y="3177169"/>
          <a:ext cx="6190459" cy="715052"/>
        </a:xfrm>
        <a:prstGeom prst="roundRect">
          <a:avLst/>
        </a:prstGeom>
        <a:solidFill>
          <a:schemeClr val="accent2">
            <a:hueOff val="-7003545"/>
            <a:satOff val="-6320"/>
            <a:lumOff val="-141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Working with the body (physiotherapy, swimming, walking)</a:t>
          </a:r>
          <a:endParaRPr lang="en-US" sz="1800" kern="1200" dirty="0"/>
        </a:p>
      </dsp:txBody>
      <dsp:txXfrm>
        <a:off x="34906" y="3212075"/>
        <a:ext cx="6120647" cy="645240"/>
      </dsp:txXfrm>
    </dsp:sp>
    <dsp:sp modelId="{6AA81B35-0986-4693-8E5D-462BC2D9D483}">
      <dsp:nvSpPr>
        <dsp:cNvPr id="0" name=""/>
        <dsp:cNvSpPr/>
      </dsp:nvSpPr>
      <dsp:spPr>
        <a:xfrm>
          <a:off x="0" y="3944062"/>
          <a:ext cx="6190459" cy="715052"/>
        </a:xfrm>
        <a:prstGeom prst="roundRect">
          <a:avLst/>
        </a:prstGeom>
        <a:solidFill>
          <a:schemeClr val="accent2">
            <a:hueOff val="-8754431"/>
            <a:satOff val="-7900"/>
            <a:lumOff val="-176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Intensive Interaction </a:t>
          </a:r>
          <a:endParaRPr lang="en-US" sz="1800" kern="1200" dirty="0"/>
        </a:p>
      </dsp:txBody>
      <dsp:txXfrm>
        <a:off x="34906" y="3978968"/>
        <a:ext cx="6120647" cy="645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45E-7DA4-4D6F-BB0D-B8484C8E18B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3079-78A1-45DC-8294-2B280683CFC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00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45E-7DA4-4D6F-BB0D-B8484C8E18B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3079-78A1-45DC-8294-2B280683C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45E-7DA4-4D6F-BB0D-B8484C8E18B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3079-78A1-45DC-8294-2B280683C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5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45E-7DA4-4D6F-BB0D-B8484C8E18B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3079-78A1-45DC-8294-2B280683CFC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1473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45E-7DA4-4D6F-BB0D-B8484C8E18B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3079-78A1-45DC-8294-2B280683C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1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45E-7DA4-4D6F-BB0D-B8484C8E18B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3079-78A1-45DC-8294-2B280683CFC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0142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45E-7DA4-4D6F-BB0D-B8484C8E18B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3079-78A1-45DC-8294-2B280683C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71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45E-7DA4-4D6F-BB0D-B8484C8E18B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3079-78A1-45DC-8294-2B280683C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20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45E-7DA4-4D6F-BB0D-B8484C8E18B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3079-78A1-45DC-8294-2B280683C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90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45E-7DA4-4D6F-BB0D-B8484C8E18B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3079-78A1-45DC-8294-2B280683C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36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45E-7DA4-4D6F-BB0D-B8484C8E18B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3079-78A1-45DC-8294-2B280683C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86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45E-7DA4-4D6F-BB0D-B8484C8E18B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3079-78A1-45DC-8294-2B280683C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09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45E-7DA4-4D6F-BB0D-B8484C8E18B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3079-78A1-45DC-8294-2B280683C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4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45E-7DA4-4D6F-BB0D-B8484C8E18B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3079-78A1-45DC-8294-2B280683C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52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45E-7DA4-4D6F-BB0D-B8484C8E18B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3079-78A1-45DC-8294-2B280683C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20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45E-7DA4-4D6F-BB0D-B8484C8E18B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3079-78A1-45DC-8294-2B280683C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64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45E-7DA4-4D6F-BB0D-B8484C8E18B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3079-78A1-45DC-8294-2B280683C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41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448045E-7DA4-4D6F-BB0D-B8484C8E18B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0D53079-78A1-45DC-8294-2B280683C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456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77/1524838020960219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4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E80AB-486F-6706-531B-CA77A895EC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Listening and responding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3C8C91-99BE-F55E-93AA-199AE5C99F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Dr Carmel Digman </a:t>
            </a:r>
            <a:r>
              <a:rPr lang="en-GB" dirty="0" err="1"/>
              <a:t>DClinPsy</a:t>
            </a:r>
            <a:endParaRPr lang="en-GB" dirty="0"/>
          </a:p>
          <a:p>
            <a:r>
              <a:rPr lang="en-GB" dirty="0"/>
              <a:t>Canterbury Christ Church University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927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D0C06-8E1E-8AA6-FE24-FEE7590A9D8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GB" dirty="0"/>
              <a:t>Working with the body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C59E7-1DAA-E78F-6AB1-CA58AB321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Improving physical health through tolerated exercise and activity</a:t>
            </a:r>
          </a:p>
          <a:p>
            <a:r>
              <a:rPr lang="en-GB" dirty="0"/>
              <a:t>Keeping physical health in mind</a:t>
            </a:r>
          </a:p>
          <a:p>
            <a:r>
              <a:rPr lang="en-GB" dirty="0"/>
              <a:t>Opening spaces, outdoors, swimming, walking, natural environments</a:t>
            </a:r>
          </a:p>
          <a:p>
            <a:r>
              <a:rPr lang="en-GB" dirty="0"/>
              <a:t>Tolerating being with others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538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FC09B-1FF4-53F2-F5F3-CE76015DF23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GB" dirty="0"/>
              <a:t>Intensive Interaction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1938B-8D08-C584-24C4-D25D3304E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Entering into the trauma space with the person</a:t>
            </a:r>
          </a:p>
          <a:p>
            <a:r>
              <a:rPr lang="en-GB" dirty="0"/>
              <a:t>Tuning in and building tolerance of presence</a:t>
            </a:r>
          </a:p>
          <a:p>
            <a:r>
              <a:rPr lang="en-GB" dirty="0"/>
              <a:t>Mirroring the feelings and actions </a:t>
            </a:r>
          </a:p>
          <a:p>
            <a:r>
              <a:rPr lang="en-GB" dirty="0"/>
              <a:t>Containing and bringing down the intensity</a:t>
            </a:r>
          </a:p>
          <a:p>
            <a:r>
              <a:rPr lang="en-GB" dirty="0"/>
              <a:t>Changing the tone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597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103B461-323C-4912-BFFD-C375826620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BC21318-F4F4-4524-95D1-6B7FE0A788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9FFA8E5-974F-409E-89C6-E185BD9093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384E2B1-7008-45EE-9F2E-FEF3A08978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4563410-7FE9-4955-89C6-0FB9326CD3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AD14C0E-D5DF-4BDC-BD92-642CFF1801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A212F8F-D812-4A16-BE82-F3500DE321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nip Diagonal Corner Rectangle 24">
            <a:extLst>
              <a:ext uri="{FF2B5EF4-FFF2-40B4-BE49-F238E27FC236}">
                <a16:creationId xmlns:a16="http://schemas.microsoft.com/office/drawing/2014/main" id="{D2CF1D1B-04ED-443D-A9FE-68BF8859B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229" y="620722"/>
            <a:ext cx="10935543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drawing of a person&#10;&#10;Description automatically generated">
            <a:extLst>
              <a:ext uri="{FF2B5EF4-FFF2-40B4-BE49-F238E27FC236}">
                <a16:creationId xmlns:a16="http://schemas.microsoft.com/office/drawing/2014/main" id="{6B93E501-C1FC-D918-CB96-58C1E6121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0" r="19203"/>
          <a:stretch/>
        </p:blipFill>
        <p:spPr>
          <a:xfrm>
            <a:off x="3893300" y="786117"/>
            <a:ext cx="4405400" cy="4956048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85690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A3CC6-C3D4-4962-B492-CCBD64B01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7543800" cy="1507067"/>
          </a:xfrm>
        </p:spPr>
        <p:txBody>
          <a:bodyPr>
            <a:normAutofit/>
          </a:bodyPr>
          <a:lstStyle/>
          <a:p>
            <a:r>
              <a:rPr lang="en-GB" dirty="0"/>
              <a:t>Resilience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FC3DB-B6F7-42FE-B497-E761DEBA2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85800"/>
            <a:ext cx="7493137" cy="3615267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tx1"/>
                </a:solidFill>
              </a:rPr>
              <a:t>Previous experience of secure and loving home lives</a:t>
            </a:r>
          </a:p>
          <a:p>
            <a:r>
              <a:rPr lang="en-GB" sz="3200" dirty="0">
                <a:solidFill>
                  <a:schemeClr val="tx1"/>
                </a:solidFill>
              </a:rPr>
              <a:t>Morality </a:t>
            </a:r>
          </a:p>
          <a:p>
            <a:r>
              <a:rPr lang="en-GB" sz="3200" dirty="0">
                <a:solidFill>
                  <a:schemeClr val="tx1"/>
                </a:solidFill>
              </a:rPr>
              <a:t>Bravery </a:t>
            </a:r>
          </a:p>
          <a:p>
            <a:r>
              <a:rPr lang="en-GB" sz="3200" dirty="0">
                <a:solidFill>
                  <a:schemeClr val="tx1"/>
                </a:solidFill>
              </a:rPr>
              <a:t>Family &amp; carer responses </a:t>
            </a:r>
          </a:p>
        </p:txBody>
      </p:sp>
      <p:pic>
        <p:nvPicPr>
          <p:cNvPr id="5" name="Picture 4" descr="A picture containing outdoor, bench, grass, ground&#10;&#10;Description automatically generated">
            <a:extLst>
              <a:ext uri="{FF2B5EF4-FFF2-40B4-BE49-F238E27FC236}">
                <a16:creationId xmlns:a16="http://schemas.microsoft.com/office/drawing/2014/main" id="{FE23AEE9-7D17-4130-AF5D-5473B09CC5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4" b="16870"/>
          <a:stretch/>
        </p:blipFill>
        <p:spPr>
          <a:xfrm rot="5400000">
            <a:off x="7077301" y="1743301"/>
            <a:ext cx="6858000" cy="3371397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240035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98664-8FB5-4DB3-A2C9-ABF703F7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5472113"/>
            <a:ext cx="8361362" cy="522286"/>
          </a:xfrm>
        </p:spPr>
        <p:txBody>
          <a:bodyPr>
            <a:normAutofit fontScale="90000"/>
          </a:bodyPr>
          <a:lstStyle/>
          <a:p>
            <a:r>
              <a:rPr lang="en-GB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7CA9D-8D35-4850-BC4D-248E34808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685800"/>
            <a:ext cx="8475662" cy="478631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GB" dirty="0"/>
              <a:t>References</a:t>
            </a:r>
          </a:p>
          <a:p>
            <a:r>
              <a:rPr lang="en-GB" dirty="0"/>
              <a:t>Byrne, G. (2018). Prevalence and psychological sequelae of sexual abuse among individuals with an intellectual </a:t>
            </a:r>
            <a:r>
              <a:rPr lang="en-GB" dirty="0" err="1"/>
              <a:t>disabilitiy</a:t>
            </a:r>
            <a:r>
              <a:rPr lang="en-GB" dirty="0"/>
              <a:t>: a review of the recent literature. </a:t>
            </a:r>
            <a:r>
              <a:rPr lang="en-GB" i="1" dirty="0"/>
              <a:t>Journal of Intellectual Disabilities. 22(3). 2940310. </a:t>
            </a:r>
          </a:p>
          <a:p>
            <a:r>
              <a:rPr lang="en-GB" dirty="0"/>
              <a:t>Byrne, G. (2020). A systematic review of treatment intervention for individual with intellectual disability and trauma symptoms: a review of the recent literature. </a:t>
            </a:r>
            <a:r>
              <a:rPr lang="en-GB" i="1" dirty="0"/>
              <a:t>Trauma, Violence &amp; Abuse. Electronic publication. </a:t>
            </a:r>
            <a:r>
              <a:rPr lang="en-GB" i="1" dirty="0">
                <a:hlinkClick r:id="rId2"/>
              </a:rPr>
              <a:t>https://doi.org/10.1177/1524838020960219</a:t>
            </a:r>
            <a:r>
              <a:rPr lang="en-GB" i="1" dirty="0"/>
              <a:t> </a:t>
            </a:r>
          </a:p>
          <a:p>
            <a:r>
              <a:rPr lang="en-GB" dirty="0"/>
              <a:t>Digman, C. (2021). Lost voices pt 1: a narrative case study of two young men with learning disabilities disclosing experiences of sexual, emotional and physical abuse. </a:t>
            </a:r>
            <a:r>
              <a:rPr lang="en-GB" i="1" dirty="0"/>
              <a:t>British Journal of Learning Disability. 49. 195-204. </a:t>
            </a:r>
          </a:p>
          <a:p>
            <a:r>
              <a:rPr lang="en-GB" dirty="0"/>
              <a:t>Digman, C. (2021). Lost voices pt 2: modifying psychological therapies for two young men with complex learning disabilities following alleged sexual and physical abuse: a case study in trauma recovery. </a:t>
            </a:r>
            <a:r>
              <a:rPr lang="en-GB" i="1" dirty="0"/>
              <a:t>British Journal of Learning Disability 49. 205-216. </a:t>
            </a:r>
          </a:p>
          <a:p>
            <a:r>
              <a:rPr lang="en-GB" dirty="0"/>
              <a:t>Markowitz, J. (2017). </a:t>
            </a:r>
            <a:r>
              <a:rPr lang="en-GB" i="1" dirty="0"/>
              <a:t>Interpersonal psychotherapy for post traumatic stress disorder. </a:t>
            </a:r>
            <a:r>
              <a:rPr lang="en-GB" dirty="0"/>
              <a:t>Oxford University Press. </a:t>
            </a:r>
          </a:p>
          <a:p>
            <a:r>
              <a:rPr lang="en-GB" dirty="0" err="1"/>
              <a:t>Scharloo</a:t>
            </a:r>
            <a:r>
              <a:rPr lang="en-GB" dirty="0"/>
              <a:t>, A., Ebbers, S., &amp; </a:t>
            </a:r>
            <a:r>
              <a:rPr lang="en-GB" dirty="0" err="1"/>
              <a:t>Skijker</a:t>
            </a:r>
            <a:r>
              <a:rPr lang="en-GB" dirty="0"/>
              <a:t>, M. (2017). </a:t>
            </a:r>
            <a:r>
              <a:rPr lang="en-GB" i="1" dirty="0"/>
              <a:t>Psychological first aid for people with intellectual disabilities who have experienced sexual abuse. </a:t>
            </a:r>
            <a:r>
              <a:rPr lang="en-GB" dirty="0"/>
              <a:t>Jessica Kingsley. </a:t>
            </a:r>
          </a:p>
          <a:p>
            <a:pPr marL="0" indent="0">
              <a:buNone/>
            </a:pP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789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1BA12-F522-4660-EF35-C22051D8B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398" y="685800"/>
            <a:ext cx="8455214" cy="4582486"/>
          </a:xfrm>
          <a:solidFill>
            <a:schemeClr val="tx1"/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Brown, H. &amp; Turk, V. (1992). Defining sexual abuse as it affects adults with learning disability. Mental Handicap. 20, 44-55. </a:t>
            </a:r>
          </a:p>
          <a:p>
            <a:pPr marL="0" indent="0">
              <a:buNone/>
            </a:pPr>
            <a:r>
              <a:rPr lang="en-GB" dirty="0"/>
              <a:t>Byrne, G. (2017) Prevalence and psychological sequelae of sexual abuse among individuals with an intellectual disability: A review of the recent literature. Journal of Intellectual Disabilities. Vol 22(3), 294-310. </a:t>
            </a:r>
          </a:p>
          <a:p>
            <a:pPr marL="0" indent="0">
              <a:buNone/>
            </a:pPr>
            <a:r>
              <a:rPr lang="en-GB" dirty="0"/>
              <a:t>Corbett, A., </a:t>
            </a:r>
            <a:r>
              <a:rPr lang="en-GB" dirty="0" err="1"/>
              <a:t>Cottis</a:t>
            </a:r>
            <a:r>
              <a:rPr lang="en-GB" dirty="0"/>
              <a:t>, T. &amp; Morris, S. (1996). Witnessing, nurturing, protesting: Therapeutic responses to sexual abuse of people with learning disabilities. London, David Fulton. </a:t>
            </a:r>
          </a:p>
          <a:p>
            <a:pPr marL="0" indent="0">
              <a:buNone/>
            </a:pPr>
            <a:r>
              <a:rPr lang="en-US" dirty="0" err="1"/>
              <a:t>Denborough</a:t>
            </a:r>
            <a:r>
              <a:rPr lang="en-US" dirty="0"/>
              <a:t>, D. (2014). Retelling the stories of our lives: Everyday narrative therapy to draw inspiration and transform experience. Norton and Company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Gil-</a:t>
            </a:r>
            <a:r>
              <a:rPr lang="en-GB" dirty="0" err="1"/>
              <a:t>Llario</a:t>
            </a:r>
            <a:r>
              <a:rPr lang="en-GB" dirty="0"/>
              <a:t>, M., Morell-</a:t>
            </a:r>
            <a:r>
              <a:rPr lang="en-GB" dirty="0" err="1"/>
              <a:t>Mengual</a:t>
            </a:r>
            <a:r>
              <a:rPr lang="en-GB" dirty="0"/>
              <a:t>, V., Diaz-</a:t>
            </a:r>
            <a:r>
              <a:rPr lang="en-GB" dirty="0" err="1"/>
              <a:t>Rodreiquez</a:t>
            </a:r>
            <a:r>
              <a:rPr lang="en-GB" dirty="0"/>
              <a:t>, I. &amp; </a:t>
            </a:r>
            <a:r>
              <a:rPr lang="en-GB" dirty="0" err="1"/>
              <a:t>Ballester-Arnal</a:t>
            </a:r>
            <a:r>
              <a:rPr lang="en-GB" dirty="0"/>
              <a:t>, R. (2018). Prevalence and sequelae of self-reported and other reported sexual abuse in adults with intellectual disability. Journal of Intellectual Disability Research. Vol. 10. </a:t>
            </a:r>
          </a:p>
          <a:p>
            <a:pPr marL="0" indent="0">
              <a:buNone/>
            </a:pPr>
            <a:r>
              <a:rPr lang="en-US" dirty="0"/>
              <a:t>Hollins, S., &amp; </a:t>
            </a:r>
            <a:r>
              <a:rPr lang="en-US" dirty="0" err="1"/>
              <a:t>Sinason</a:t>
            </a:r>
            <a:r>
              <a:rPr lang="en-US" dirty="0"/>
              <a:t>, V. (2000). Psychotherapy, learning disabilities and trauma: New perspectives. British Journal of Psychiatry, 176, 32–36. https://doi.org/10.1192/bjp.176.1.32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Markowitz, J. (2017). Interpersonal psychotherapy for posttraumatic stress disorder. Oxford University Press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Murphy, G., O’Callaghan, A., &amp; Clare, I. (2007). The impact of alleged abuse on behaviour in adults with severe intellectual disabilities. Journal of Intellectual Disability Research 51:10, 741-749. </a:t>
            </a:r>
          </a:p>
          <a:p>
            <a:pPr marL="0" indent="0">
              <a:buNone/>
            </a:pPr>
            <a:r>
              <a:rPr lang="en-US" dirty="0"/>
              <a:t>Rothschild, B. (2000). The body remembers: The psychophysiology of trauma and trauma treatment. W </a:t>
            </a:r>
            <a:r>
              <a:rPr lang="en-US" dirty="0" err="1"/>
              <a:t>W</a:t>
            </a:r>
            <a:r>
              <a:rPr lang="en-US" dirty="0"/>
              <a:t> Norton &amp; Company.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069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74FDA2-4E54-4393-AD18-B6A124A2D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7263" y="756974"/>
            <a:ext cx="4205003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The characters: </a:t>
            </a:r>
            <a:br>
              <a:rPr lang="en-US" sz="3200" dirty="0">
                <a:solidFill>
                  <a:srgbClr val="FFFFFF"/>
                </a:solidFill>
              </a:rPr>
            </a:b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547CA-2A03-40E6-BC6A-5CBB8D87E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39905" y="1898251"/>
            <a:ext cx="4592362" cy="420277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buFont typeface="Wingdings 3" panose="05040102010807070707" pitchFamily="18" charset="2"/>
              <a:buChar char=""/>
            </a:pP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James ~ sociable, adventurous, with a small group of close friends, confident away from home. </a:t>
            </a:r>
          </a:p>
          <a:p>
            <a:pPr>
              <a:buFont typeface="Wingdings 3" panose="05040102010807070707" pitchFamily="18" charset="2"/>
              <a:buChar char=""/>
            </a:pP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George ~ physically active, liked to help with outdoor tasks, loved horses and military history. </a:t>
            </a:r>
          </a:p>
          <a:p>
            <a:pPr>
              <a:buFont typeface="Wingdings 3" panose="05040102010807070707" pitchFamily="18" charset="2"/>
              <a:buChar char=""/>
            </a:pP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Maria ~ sang songs and enjoyed toys and games, liked to have her hair brushed.</a:t>
            </a:r>
          </a:p>
        </p:txBody>
      </p:sp>
      <p:pic>
        <p:nvPicPr>
          <p:cNvPr id="9" name="Picture 8" descr="A horse standing in a field&#10;&#10;Description automatically generated">
            <a:extLst>
              <a:ext uri="{FF2B5EF4-FFF2-40B4-BE49-F238E27FC236}">
                <a16:creationId xmlns:a16="http://schemas.microsoft.com/office/drawing/2014/main" id="{EAF36490-05A8-4E9A-82AB-03DE1FA0F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99" y="1104899"/>
            <a:ext cx="4435463" cy="295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91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79D195F-6ADB-4BC8-B424-31B83B16DE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839" b="5623"/>
          <a:stretch/>
        </p:blipFill>
        <p:spPr>
          <a:xfrm>
            <a:off x="58743" y="-183237"/>
            <a:ext cx="12191980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DABB65-EDA2-4B3A-AD8E-E83E267C0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46" y="2362096"/>
            <a:ext cx="2441079" cy="33649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EBEEA8-DA53-4121-8CDB-12D4B18E2996}"/>
              </a:ext>
            </a:extLst>
          </p:cNvPr>
          <p:cNvSpPr txBox="1"/>
          <p:nvPr/>
        </p:nvSpPr>
        <p:spPr>
          <a:xfrm>
            <a:off x="6096000" y="2767280"/>
            <a:ext cx="49720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Bradley Hand ITC" panose="03070402050302030203" pitchFamily="66" charset="0"/>
              </a:rPr>
              <a:t>Symptoms of distress</a:t>
            </a:r>
          </a:p>
          <a:p>
            <a:r>
              <a:rPr lang="en-GB" sz="2000" b="1" dirty="0">
                <a:latin typeface="+mj-lt"/>
              </a:rPr>
              <a:t>Crying; screaming; self-injury and attacking others; sleep &amp; eating disturbance; withdrawal; anxiety and fear; dissociative symptoms; deep sadness; waking nightmares (flashbacks).  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57DA8BB5-DD4D-DDEB-0901-EEB8DB880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92828">
            <a:off x="2913577" y="257634"/>
            <a:ext cx="2587841" cy="356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22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2D8CD66-6E34-4232-868C-F61EC84AFC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A1EDB24-D25E-4498-9742-07355DA2B1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E5C3020-0F81-4919-9D1F-B6ED9A8353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3ECD783-8E88-4D10-99BD-C579F0CA2A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9EDE005-2618-4634-B693-DAB7F60138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4252634-CD2F-416D-80D4-1C184472B0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3F8250A-B5BC-48E8-9E34-320C6AB613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nip Diagonal Corner Rectangle 24">
            <a:extLst>
              <a:ext uri="{FF2B5EF4-FFF2-40B4-BE49-F238E27FC236}">
                <a16:creationId xmlns:a16="http://schemas.microsoft.com/office/drawing/2014/main" id="{A2829537-8D6E-4F27-8454-8F19BEA8C1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229" y="620722"/>
            <a:ext cx="10935543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9E192B-92DE-B923-30A9-E8740C5DFD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712" r="2" b="19063"/>
          <a:stretch/>
        </p:blipFill>
        <p:spPr>
          <a:xfrm>
            <a:off x="792480" y="786117"/>
            <a:ext cx="10607040" cy="4956048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9673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5EF8C-0EFD-4C9A-855D-434D5D623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8661" y="941424"/>
            <a:ext cx="3043896" cy="3248611"/>
          </a:xfrm>
        </p:spPr>
        <p:txBody>
          <a:bodyPr>
            <a:normAutofit/>
          </a:bodyPr>
          <a:lstStyle/>
          <a:p>
            <a:r>
              <a:rPr lang="en-GB" sz="3300">
                <a:solidFill>
                  <a:srgbClr val="FFFFFF"/>
                </a:solidFill>
              </a:rPr>
              <a:t>Summary of Therapy approaches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4169EB3C-CCA6-4822-8EDC-235477FB87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084166"/>
              </p:ext>
            </p:extLst>
          </p:nvPr>
        </p:nvGraphicFramePr>
        <p:xfrm>
          <a:off x="940645" y="941424"/>
          <a:ext cx="6190459" cy="476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5017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CBD3E-E878-4FE9-0881-DB8D7FF90C2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lvl="0"/>
            <a:r>
              <a:rPr lang="en-GB" dirty="0"/>
              <a:t>Affirmation of feelings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14754-4E8F-000B-0C5E-8140B08CE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need to be alongside and together with the person. </a:t>
            </a:r>
          </a:p>
          <a:p>
            <a:r>
              <a:rPr lang="en-GB" dirty="0"/>
              <a:t>A process of building rapport, tolerating presence. </a:t>
            </a:r>
          </a:p>
          <a:p>
            <a:r>
              <a:rPr lang="en-GB" dirty="0"/>
              <a:t>Containment of feelings. Affirming those that are overwhelming and frightening as natural, understandable and survivable. </a:t>
            </a:r>
          </a:p>
          <a:p>
            <a:r>
              <a:rPr lang="en-GB" dirty="0"/>
              <a:t>Recognising feelings that are not expressed verbally or present as violence, self-injury, rejection.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059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3EDCF-0E0C-7331-F047-8660B180A35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GB" dirty="0"/>
              <a:t>Grounding in place and time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5E0A9-9E30-68C6-E127-5038997B0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Recognising ‘flashbacks’, dissociative states, emotional dislocation.</a:t>
            </a:r>
          </a:p>
          <a:p>
            <a:r>
              <a:rPr lang="en-GB" dirty="0"/>
              <a:t>Grounding the body, re-educating autonomic reactions? </a:t>
            </a:r>
          </a:p>
          <a:p>
            <a:r>
              <a:rPr lang="en-GB" dirty="0"/>
              <a:t>Providing respite; rest, recuperation.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192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EF7ED-4157-179E-80DF-2F3A3BEE30C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GB" dirty="0"/>
              <a:t>Reassurance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66CF4-06DE-5E9A-4FA5-DE10CFC44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Anticipating situations that might trigger traumatic memories and preparing for these</a:t>
            </a:r>
            <a:endParaRPr lang="en-US" dirty="0"/>
          </a:p>
          <a:p>
            <a:r>
              <a:rPr lang="en-US" dirty="0"/>
              <a:t>Speaking to the moment, the reality of what is happening</a:t>
            </a:r>
          </a:p>
          <a:p>
            <a:r>
              <a:rPr lang="en-US" dirty="0"/>
              <a:t>Reassuring on those things you know the person fears</a:t>
            </a:r>
          </a:p>
          <a:p>
            <a:r>
              <a:rPr lang="en-US" dirty="0"/>
              <a:t>Repeating reassurances as the person learns to self-reassure.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1047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8D22F-E0B6-1E5E-BBE4-7880A9BEFD8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n-GB" dirty="0"/>
              <a:t>Psychotherapeutic and narrative approaches: modifying therapies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51F81-F848-BE66-D611-516A69EC9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Communicating is mostly non-verbal so communication of emotions and affect can take place without words</a:t>
            </a:r>
          </a:p>
          <a:p>
            <a:r>
              <a:rPr lang="en-GB" dirty="0"/>
              <a:t>Telling of stories and retelling stories </a:t>
            </a:r>
          </a:p>
          <a:p>
            <a:r>
              <a:rPr lang="en-GB" dirty="0"/>
              <a:t>Enabling narratives </a:t>
            </a:r>
          </a:p>
          <a:p>
            <a:r>
              <a:rPr lang="en-GB" dirty="0"/>
              <a:t>Bringing back normality as the person recovers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850658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988</TotalTime>
  <Words>891</Words>
  <Application>Microsoft Office PowerPoint</Application>
  <PresentationFormat>Widescreen</PresentationFormat>
  <Paragraphs>68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Bradley Hand ITC</vt:lpstr>
      <vt:lpstr>Century Gothic</vt:lpstr>
      <vt:lpstr>Wingdings 3</vt:lpstr>
      <vt:lpstr>Slice</vt:lpstr>
      <vt:lpstr>Listening and responding </vt:lpstr>
      <vt:lpstr>The characters:  </vt:lpstr>
      <vt:lpstr>PowerPoint Presentation</vt:lpstr>
      <vt:lpstr>PowerPoint Presentation</vt:lpstr>
      <vt:lpstr>Summary of Therapy approaches</vt:lpstr>
      <vt:lpstr>Affirmation of feelings</vt:lpstr>
      <vt:lpstr>Grounding in place and time </vt:lpstr>
      <vt:lpstr>Reassurance </vt:lpstr>
      <vt:lpstr>Psychotherapeutic and narrative approaches: modifying therapies </vt:lpstr>
      <vt:lpstr>Working with the body </vt:lpstr>
      <vt:lpstr>Intensive Interaction </vt:lpstr>
      <vt:lpstr>PowerPoint Presentation</vt:lpstr>
      <vt:lpstr>Resilience </vt:lpstr>
      <vt:lpstr>References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Listening and responding</dc:title>
  <dc:creator>Carmel Digman</dc:creator>
  <cp:lastModifiedBy>Lisa Chambers</cp:lastModifiedBy>
  <cp:revision>12</cp:revision>
  <dcterms:created xsi:type="dcterms:W3CDTF">2023-11-09T11:27:37Z</dcterms:created>
  <dcterms:modified xsi:type="dcterms:W3CDTF">2023-12-12T09:28:40Z</dcterms:modified>
</cp:coreProperties>
</file>