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BDD8DC-519B-A8A2-B0B7-9438C44A9D8B}" name="Crosbie, Tara" initials="CT" userId="S::Tara.Crosbie@cntw.nhs.uk::c74c1c1b-a4c3-4d21-88a7-d5a9f00cb61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7171"/>
    <a:srgbClr val="00A198"/>
    <a:srgbClr val="006646"/>
    <a:srgbClr val="65B230"/>
    <a:srgbClr val="033F86"/>
    <a:srgbClr val="006AB4"/>
    <a:srgbClr val="01A099"/>
    <a:srgbClr val="F7F2F7"/>
    <a:srgbClr val="026AB3"/>
    <a:srgbClr val="0066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AFB424-1E8B-4E34-B01F-36CBFE5DF7A9}" v="802" dt="2024-03-05T15:57:43.9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6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OTTOWA1\AdolForSNH$\Tara%20Crosbie\Research\ECM.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02444386414032"/>
          <c:y val="8.6894050836440764E-2"/>
          <c:w val="0.57446236426690589"/>
          <c:h val="0.65258178583757598"/>
        </c:manualLayout>
      </c:layout>
      <c:lineChart>
        <c:grouping val="standard"/>
        <c:varyColors val="0"/>
        <c:ser>
          <c:idx val="0"/>
          <c:order val="0"/>
          <c:tx>
            <c:strRef>
              <c:f>'Questionnaire tables'!$N$40</c:f>
              <c:strCache>
                <c:ptCount val="1"/>
                <c:pt idx="0">
                  <c:v>Knowledge</c:v>
                </c:pt>
              </c:strCache>
            </c:strRef>
          </c:tx>
          <c:spPr>
            <a:ln w="28575" cap="rnd">
              <a:solidFill>
                <a:srgbClr val="033F86"/>
              </a:solidFill>
              <a:round/>
            </a:ln>
            <a:effectLst/>
          </c:spPr>
          <c:marker>
            <c:symbol val="circle"/>
            <c:size val="5"/>
            <c:spPr>
              <a:solidFill>
                <a:srgbClr val="033F86"/>
              </a:solidFill>
              <a:ln w="9525">
                <a:solidFill>
                  <a:srgbClr val="033F86"/>
                </a:solidFill>
              </a:ln>
              <a:effectLst/>
            </c:spPr>
          </c:marker>
          <c:cat>
            <c:strRef>
              <c:f>'Questionnaire tables'!$O$39:$R$39</c:f>
              <c:strCache>
                <c:ptCount val="4"/>
                <c:pt idx="0">
                  <c:v>Initial Pre-Formulation</c:v>
                </c:pt>
                <c:pt idx="1">
                  <c:v>Initial Post-Formulation</c:v>
                </c:pt>
                <c:pt idx="2">
                  <c:v>Review Pre-Formulation</c:v>
                </c:pt>
                <c:pt idx="3">
                  <c:v>Review Post-Formulation</c:v>
                </c:pt>
              </c:strCache>
            </c:strRef>
          </c:cat>
          <c:val>
            <c:numRef>
              <c:f>'Questionnaire tables'!$O$40:$R$40</c:f>
              <c:numCache>
                <c:formatCode>General</c:formatCode>
                <c:ptCount val="4"/>
                <c:pt idx="0">
                  <c:v>6.52</c:v>
                </c:pt>
                <c:pt idx="1">
                  <c:v>8.02</c:v>
                </c:pt>
                <c:pt idx="2">
                  <c:v>6.58</c:v>
                </c:pt>
                <c:pt idx="3">
                  <c:v>7.67</c:v>
                </c:pt>
              </c:numCache>
            </c:numRef>
          </c:val>
          <c:smooth val="0"/>
          <c:extLst>
            <c:ext xmlns:c16="http://schemas.microsoft.com/office/drawing/2014/chart" uri="{C3380CC4-5D6E-409C-BE32-E72D297353CC}">
              <c16:uniqueId val="{00000000-BCF2-41EB-A312-94E83367DFAF}"/>
            </c:ext>
          </c:extLst>
        </c:ser>
        <c:ser>
          <c:idx val="1"/>
          <c:order val="1"/>
          <c:tx>
            <c:strRef>
              <c:f>'Questionnaire tables'!$N$41</c:f>
              <c:strCache>
                <c:ptCount val="1"/>
                <c:pt idx="0">
                  <c:v>Confidence</c:v>
                </c:pt>
              </c:strCache>
            </c:strRef>
          </c:tx>
          <c:spPr>
            <a:ln w="28575" cap="rnd">
              <a:solidFill>
                <a:srgbClr val="65B230"/>
              </a:solidFill>
              <a:round/>
            </a:ln>
            <a:effectLst/>
          </c:spPr>
          <c:marker>
            <c:symbol val="circle"/>
            <c:size val="5"/>
            <c:spPr>
              <a:solidFill>
                <a:srgbClr val="65B230"/>
              </a:solidFill>
              <a:ln w="9525">
                <a:solidFill>
                  <a:srgbClr val="65B230"/>
                </a:solidFill>
              </a:ln>
              <a:effectLst/>
            </c:spPr>
          </c:marker>
          <c:cat>
            <c:strRef>
              <c:f>'Questionnaire tables'!$O$39:$R$39</c:f>
              <c:strCache>
                <c:ptCount val="4"/>
                <c:pt idx="0">
                  <c:v>Initial Pre-Formulation</c:v>
                </c:pt>
                <c:pt idx="1">
                  <c:v>Initial Post-Formulation</c:v>
                </c:pt>
                <c:pt idx="2">
                  <c:v>Review Pre-Formulation</c:v>
                </c:pt>
                <c:pt idx="3">
                  <c:v>Review Post-Formulation</c:v>
                </c:pt>
              </c:strCache>
            </c:strRef>
          </c:cat>
          <c:val>
            <c:numRef>
              <c:f>'Questionnaire tables'!$O$41:$R$41</c:f>
              <c:numCache>
                <c:formatCode>General</c:formatCode>
                <c:ptCount val="4"/>
                <c:pt idx="0">
                  <c:v>6.94</c:v>
                </c:pt>
                <c:pt idx="1">
                  <c:v>8.23</c:v>
                </c:pt>
                <c:pt idx="2">
                  <c:v>7.08</c:v>
                </c:pt>
                <c:pt idx="3">
                  <c:v>7.97</c:v>
                </c:pt>
              </c:numCache>
            </c:numRef>
          </c:val>
          <c:smooth val="0"/>
          <c:extLst>
            <c:ext xmlns:c16="http://schemas.microsoft.com/office/drawing/2014/chart" uri="{C3380CC4-5D6E-409C-BE32-E72D297353CC}">
              <c16:uniqueId val="{00000001-BCF2-41EB-A312-94E83367DFAF}"/>
            </c:ext>
          </c:extLst>
        </c:ser>
        <c:ser>
          <c:idx val="2"/>
          <c:order val="2"/>
          <c:tx>
            <c:strRef>
              <c:f>'Questionnaire tables'!$N$42</c:f>
              <c:strCache>
                <c:ptCount val="1"/>
                <c:pt idx="0">
                  <c:v>Motivation</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'Questionnaire tables'!$O$39:$R$39</c:f>
              <c:strCache>
                <c:ptCount val="4"/>
                <c:pt idx="0">
                  <c:v>Initial Pre-Formulation</c:v>
                </c:pt>
                <c:pt idx="1">
                  <c:v>Initial Post-Formulation</c:v>
                </c:pt>
                <c:pt idx="2">
                  <c:v>Review Pre-Formulation</c:v>
                </c:pt>
                <c:pt idx="3">
                  <c:v>Review Post-Formulation</c:v>
                </c:pt>
              </c:strCache>
            </c:strRef>
          </c:cat>
          <c:val>
            <c:numRef>
              <c:f>'Questionnaire tables'!$O$42:$R$42</c:f>
              <c:numCache>
                <c:formatCode>General</c:formatCode>
                <c:ptCount val="4"/>
                <c:pt idx="0">
                  <c:v>8.5</c:v>
                </c:pt>
                <c:pt idx="1">
                  <c:v>9.23</c:v>
                </c:pt>
                <c:pt idx="2">
                  <c:v>8.58</c:v>
                </c:pt>
                <c:pt idx="3">
                  <c:v>8.83</c:v>
                </c:pt>
              </c:numCache>
            </c:numRef>
          </c:val>
          <c:smooth val="0"/>
          <c:extLst>
            <c:ext xmlns:c16="http://schemas.microsoft.com/office/drawing/2014/chart" uri="{C3380CC4-5D6E-409C-BE32-E72D297353CC}">
              <c16:uniqueId val="{00000002-BCF2-41EB-A312-94E83367DFAF}"/>
            </c:ext>
          </c:extLst>
        </c:ser>
        <c:ser>
          <c:idx val="3"/>
          <c:order val="3"/>
          <c:tx>
            <c:strRef>
              <c:f>'Questionnaire tables'!$N$43</c:f>
              <c:strCache>
                <c:ptCount val="1"/>
                <c:pt idx="0">
                  <c:v>Understanding</c:v>
                </c:pt>
              </c:strCache>
            </c:strRef>
          </c:tx>
          <c:spPr>
            <a:ln w="28575" cap="rnd">
              <a:solidFill>
                <a:srgbClr val="006646"/>
              </a:solidFill>
              <a:round/>
            </a:ln>
            <a:effectLst/>
          </c:spPr>
          <c:marker>
            <c:symbol val="circle"/>
            <c:size val="5"/>
            <c:spPr>
              <a:solidFill>
                <a:srgbClr val="006646"/>
              </a:solidFill>
              <a:ln w="9525">
                <a:solidFill>
                  <a:srgbClr val="006646"/>
                </a:solidFill>
              </a:ln>
              <a:effectLst/>
            </c:spPr>
          </c:marker>
          <c:cat>
            <c:strRef>
              <c:f>'Questionnaire tables'!$O$39:$R$39</c:f>
              <c:strCache>
                <c:ptCount val="4"/>
                <c:pt idx="0">
                  <c:v>Initial Pre-Formulation</c:v>
                </c:pt>
                <c:pt idx="1">
                  <c:v>Initial Post-Formulation</c:v>
                </c:pt>
                <c:pt idx="2">
                  <c:v>Review Pre-Formulation</c:v>
                </c:pt>
                <c:pt idx="3">
                  <c:v>Review Post-Formulation</c:v>
                </c:pt>
              </c:strCache>
            </c:strRef>
          </c:cat>
          <c:val>
            <c:numRef>
              <c:f>'Questionnaire tables'!$O$43:$R$43</c:f>
              <c:numCache>
                <c:formatCode>General</c:formatCode>
                <c:ptCount val="4"/>
                <c:pt idx="0">
                  <c:v>6.25</c:v>
                </c:pt>
                <c:pt idx="1">
                  <c:v>8.23</c:v>
                </c:pt>
                <c:pt idx="2">
                  <c:v>7.11</c:v>
                </c:pt>
                <c:pt idx="3">
                  <c:v>8.08</c:v>
                </c:pt>
              </c:numCache>
            </c:numRef>
          </c:val>
          <c:smooth val="0"/>
          <c:extLst>
            <c:ext xmlns:c16="http://schemas.microsoft.com/office/drawing/2014/chart" uri="{C3380CC4-5D6E-409C-BE32-E72D297353CC}">
              <c16:uniqueId val="{00000003-BCF2-41EB-A312-94E83367DFAF}"/>
            </c:ext>
          </c:extLst>
        </c:ser>
        <c:ser>
          <c:idx val="4"/>
          <c:order val="4"/>
          <c:tx>
            <c:strRef>
              <c:f>'Questionnaire tables'!$N$44</c:f>
              <c:strCache>
                <c:ptCount val="1"/>
                <c:pt idx="0">
                  <c:v>Satisfaction</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f>'Questionnaire tables'!$O$39:$R$39</c:f>
              <c:strCache>
                <c:ptCount val="4"/>
                <c:pt idx="0">
                  <c:v>Initial Pre-Formulation</c:v>
                </c:pt>
                <c:pt idx="1">
                  <c:v>Initial Post-Formulation</c:v>
                </c:pt>
                <c:pt idx="2">
                  <c:v>Review Pre-Formulation</c:v>
                </c:pt>
                <c:pt idx="3">
                  <c:v>Review Post-Formulation</c:v>
                </c:pt>
              </c:strCache>
            </c:strRef>
          </c:cat>
          <c:val>
            <c:numRef>
              <c:f>'Questionnaire tables'!$O$44:$R$44</c:f>
              <c:numCache>
                <c:formatCode>General</c:formatCode>
                <c:ptCount val="4"/>
                <c:pt idx="0">
                  <c:v>6.58</c:v>
                </c:pt>
                <c:pt idx="1">
                  <c:v>9.23</c:v>
                </c:pt>
                <c:pt idx="2">
                  <c:v>7.42</c:v>
                </c:pt>
                <c:pt idx="3">
                  <c:v>8.2799999999999994</c:v>
                </c:pt>
              </c:numCache>
            </c:numRef>
          </c:val>
          <c:smooth val="0"/>
          <c:extLst>
            <c:ext xmlns:c16="http://schemas.microsoft.com/office/drawing/2014/chart" uri="{C3380CC4-5D6E-409C-BE32-E72D297353CC}">
              <c16:uniqueId val="{00000004-BCF2-41EB-A312-94E83367DFAF}"/>
            </c:ext>
          </c:extLst>
        </c:ser>
        <c:dLbls>
          <c:showLegendKey val="0"/>
          <c:showVal val="0"/>
          <c:showCatName val="0"/>
          <c:showSerName val="0"/>
          <c:showPercent val="0"/>
          <c:showBubbleSize val="0"/>
        </c:dLbls>
        <c:marker val="1"/>
        <c:smooth val="0"/>
        <c:axId val="848977712"/>
        <c:axId val="848976632"/>
      </c:lineChart>
      <c:catAx>
        <c:axId val="848977712"/>
        <c:scaling>
          <c:orientation val="minMax"/>
        </c:scaling>
        <c:delete val="0"/>
        <c:axPos val="b"/>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54000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848976632"/>
        <c:crosses val="autoZero"/>
        <c:auto val="1"/>
        <c:lblAlgn val="ctr"/>
        <c:lblOffset val="100"/>
        <c:tickLblSkip val="1"/>
        <c:noMultiLvlLbl val="0"/>
      </c:catAx>
      <c:valAx>
        <c:axId val="848976632"/>
        <c:scaling>
          <c:orientation val="minMax"/>
          <c:min val="6"/>
        </c:scaling>
        <c:delete val="0"/>
        <c:axPos val="r"/>
        <c:majorGridlines>
          <c:spPr>
            <a:ln w="9525" cap="flat" cmpd="sng" algn="ctr">
              <a:solidFill>
                <a:schemeClr val="tx1"/>
              </a:solidFill>
              <a:round/>
            </a:ln>
            <a:effectLst/>
          </c:spPr>
        </c:majorGridlines>
        <c:numFmt formatCode="General" sourceLinked="1"/>
        <c:majorTickMark val="out"/>
        <c:minorTickMark val="none"/>
        <c:tickLblPos val="low"/>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848977712"/>
        <c:crosses val="max"/>
        <c:crossBetween val="midCat"/>
        <c:majorUnit val="1"/>
      </c:valAx>
      <c:spPr>
        <a:noFill/>
        <a:ln>
          <a:noFill/>
        </a:ln>
        <a:effectLst/>
      </c:spPr>
    </c:plotArea>
    <c:legend>
      <c:legendPos val="r"/>
      <c:layout>
        <c:manualLayout>
          <c:xMode val="edge"/>
          <c:yMode val="edge"/>
          <c:x val="0.73618866422047369"/>
          <c:y val="0.19364330927356688"/>
          <c:w val="0.26381133577952637"/>
          <c:h val="0.63066067137547344"/>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F5DBA-26DC-2856-C47A-2F7796AFB2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93CD134-B43E-1EA4-D106-3BD7B5C2B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7F8808-C6EB-048E-5207-EDEDC819DB51}"/>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5" name="Footer Placeholder 4">
            <a:extLst>
              <a:ext uri="{FF2B5EF4-FFF2-40B4-BE49-F238E27FC236}">
                <a16:creationId xmlns:a16="http://schemas.microsoft.com/office/drawing/2014/main" id="{E3382BC9-99AA-8C41-A680-B8F041BDE2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50693F-C396-23D3-A2EC-1D43F1AA47B5}"/>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401583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BAAC-B736-B1FB-D01F-83B22A3F266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A4719C-FF30-9429-9E57-09B7BC6D11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72CCA9-1566-7DE9-079B-2DD120CCD4C8}"/>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5" name="Footer Placeholder 4">
            <a:extLst>
              <a:ext uri="{FF2B5EF4-FFF2-40B4-BE49-F238E27FC236}">
                <a16:creationId xmlns:a16="http://schemas.microsoft.com/office/drawing/2014/main" id="{953A0E8D-AC7E-E4F3-7EEE-312188DB64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7DF471-CFF5-C085-E3C7-9769157DC785}"/>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58369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6AD296-968B-26DC-F058-3594F13BAA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1AB398-81E6-3F46-2135-8385ECF20C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668726-E74E-F92D-FDF4-1EE3AB72FE3C}"/>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5" name="Footer Placeholder 4">
            <a:extLst>
              <a:ext uri="{FF2B5EF4-FFF2-40B4-BE49-F238E27FC236}">
                <a16:creationId xmlns:a16="http://schemas.microsoft.com/office/drawing/2014/main" id="{145EF242-93B7-0F2D-BE30-6097482933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A44FDF-0340-039E-DE07-BEF7407FF817}"/>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354640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BA801-8C71-A121-B140-34B8F61387F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8BDD76-9684-3416-C036-2D09727BE5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ACB191-B545-B7AD-89D6-95760FA24C1A}"/>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5" name="Footer Placeholder 4">
            <a:extLst>
              <a:ext uri="{FF2B5EF4-FFF2-40B4-BE49-F238E27FC236}">
                <a16:creationId xmlns:a16="http://schemas.microsoft.com/office/drawing/2014/main" id="{66C63D76-1AD0-175C-FA80-9D8BB4CF96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5308F9-6DC2-DE6D-7D8E-7FA89055DC4F}"/>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2699976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7BACC-E0FB-4EB6-8FCD-F7E5F8D737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864DA02-D451-D2ED-B954-A9A8415DFE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97FD82-8054-780C-CC8A-06441D441849}"/>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5" name="Footer Placeholder 4">
            <a:extLst>
              <a:ext uri="{FF2B5EF4-FFF2-40B4-BE49-F238E27FC236}">
                <a16:creationId xmlns:a16="http://schemas.microsoft.com/office/drawing/2014/main" id="{74D2BEE3-7F1B-A5D3-6328-423F4F2F79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9BA5BB-8782-631E-D6FA-B279142B9DB6}"/>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1924242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E1F7-148E-6665-D11F-EDBCF085438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94C992-C8AA-11FE-B728-5581CA76D2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B5835C5-0250-1F4C-99F6-30A36111FF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EA75AFB-CC01-87FC-1B45-FAA0751C5CAB}"/>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6" name="Footer Placeholder 5">
            <a:extLst>
              <a:ext uri="{FF2B5EF4-FFF2-40B4-BE49-F238E27FC236}">
                <a16:creationId xmlns:a16="http://schemas.microsoft.com/office/drawing/2014/main" id="{B5F80B36-3C41-0624-39C1-BE5F052DD4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52842B-39AC-756C-9CB0-8C3E40D6C53E}"/>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1986590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2D301-DA72-CCCF-0FD1-2D3BBA5AE27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AB7EEE-7448-674B-8298-6EB8789F11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45B19C-BA58-610C-8461-2B5239D819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C539FF-3B87-C8CD-E4AF-7B88D631C7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CEA517-0D23-CD65-1FA6-9696C74D03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22B314D-F9F7-F59C-39B1-E74FFBBD891B}"/>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8" name="Footer Placeholder 7">
            <a:extLst>
              <a:ext uri="{FF2B5EF4-FFF2-40B4-BE49-F238E27FC236}">
                <a16:creationId xmlns:a16="http://schemas.microsoft.com/office/drawing/2014/main" id="{3F7C31EF-49B2-CC14-9BBE-9C7A3AEA5C8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DEB9211-6E19-BA8A-9158-EDE8F1E0A2DE}"/>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2143180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6D3C5-D7C1-0FB8-A7FE-1F0EDE59C65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AE9912B-CBFF-3FD0-5FBE-A76873764685}"/>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4" name="Footer Placeholder 3">
            <a:extLst>
              <a:ext uri="{FF2B5EF4-FFF2-40B4-BE49-F238E27FC236}">
                <a16:creationId xmlns:a16="http://schemas.microsoft.com/office/drawing/2014/main" id="{9377AA63-1351-FC4C-AED1-3BD9F302EB3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BF395F-C1EA-D1FA-2869-3CC02252BAD1}"/>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2580895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6C8CFA-6158-400C-8079-433401DC7B53}"/>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3" name="Footer Placeholder 2">
            <a:extLst>
              <a:ext uri="{FF2B5EF4-FFF2-40B4-BE49-F238E27FC236}">
                <a16:creationId xmlns:a16="http://schemas.microsoft.com/office/drawing/2014/main" id="{FE9F6B0A-7EEC-9CC3-C50B-53B4A35A4AB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893650E-742D-EDFA-822B-C4142A40B63A}"/>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914909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A2EC6-8BBF-7F69-C5BE-ACCE2699B6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EE5820F-7EF6-84C9-E4CD-73A394F5B1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3FE59D-4DE7-08F4-910F-FD3FBAF02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64D887-D38B-4381-2BDD-D76393532D53}"/>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6" name="Footer Placeholder 5">
            <a:extLst>
              <a:ext uri="{FF2B5EF4-FFF2-40B4-BE49-F238E27FC236}">
                <a16:creationId xmlns:a16="http://schemas.microsoft.com/office/drawing/2014/main" id="{F52B40A0-B78A-96B1-5B03-F46501110A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894418-ACA1-D07F-B047-649DD3E2C67C}"/>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3846216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E82DD-82A5-CA41-A2F9-ED5F9F6829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8E5B6C0-8395-8C7E-A2B7-897B26C82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AF349A-B6A8-09B0-9A48-B13C26CCCA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71C7B0-96A6-6EDF-939C-C3FC7A218058}"/>
              </a:ext>
            </a:extLst>
          </p:cNvPr>
          <p:cNvSpPr>
            <a:spLocks noGrp="1"/>
          </p:cNvSpPr>
          <p:nvPr>
            <p:ph type="dt" sz="half" idx="10"/>
          </p:nvPr>
        </p:nvSpPr>
        <p:spPr/>
        <p:txBody>
          <a:bodyPr/>
          <a:lstStyle/>
          <a:p>
            <a:fld id="{02F9A223-1733-43FE-835E-53C6B07B0A47}" type="datetimeFigureOut">
              <a:rPr lang="en-GB" smtClean="0"/>
              <a:t>08/03/2024</a:t>
            </a:fld>
            <a:endParaRPr lang="en-GB"/>
          </a:p>
        </p:txBody>
      </p:sp>
      <p:sp>
        <p:nvSpPr>
          <p:cNvPr id="6" name="Footer Placeholder 5">
            <a:extLst>
              <a:ext uri="{FF2B5EF4-FFF2-40B4-BE49-F238E27FC236}">
                <a16:creationId xmlns:a16="http://schemas.microsoft.com/office/drawing/2014/main" id="{B81E3D4D-AFE6-7C3E-87A3-6E089C7C02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7F65B6-2AFC-CF02-6841-9691970187A1}"/>
              </a:ext>
            </a:extLst>
          </p:cNvPr>
          <p:cNvSpPr>
            <a:spLocks noGrp="1"/>
          </p:cNvSpPr>
          <p:nvPr>
            <p:ph type="sldNum" sz="quarter" idx="12"/>
          </p:nvPr>
        </p:nvSpPr>
        <p:spPr/>
        <p:txBody>
          <a:bodyPr/>
          <a:lstStyle/>
          <a:p>
            <a:fld id="{E79A3F6F-6868-4700-8CC3-0FF849A86647}" type="slidenum">
              <a:rPr lang="en-GB" smtClean="0"/>
              <a:t>‹#›</a:t>
            </a:fld>
            <a:endParaRPr lang="en-GB"/>
          </a:p>
        </p:txBody>
      </p:sp>
    </p:spTree>
    <p:extLst>
      <p:ext uri="{BB962C8B-B14F-4D97-AF65-F5344CB8AC3E}">
        <p14:creationId xmlns:p14="http://schemas.microsoft.com/office/powerpoint/2010/main" val="2432427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DB6E2E-E2F4-262C-46D7-D3C75F57E5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0755C2-2ED6-95EE-748B-40564367E7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D26C22-DDE3-7A70-11CD-CF056E0E7E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9A223-1733-43FE-835E-53C6B07B0A47}" type="datetimeFigureOut">
              <a:rPr lang="en-GB" smtClean="0"/>
              <a:t>08/03/2024</a:t>
            </a:fld>
            <a:endParaRPr lang="en-GB"/>
          </a:p>
        </p:txBody>
      </p:sp>
      <p:sp>
        <p:nvSpPr>
          <p:cNvPr id="5" name="Footer Placeholder 4">
            <a:extLst>
              <a:ext uri="{FF2B5EF4-FFF2-40B4-BE49-F238E27FC236}">
                <a16:creationId xmlns:a16="http://schemas.microsoft.com/office/drawing/2014/main" id="{1E287746-4E19-3F68-FE19-B4B611D772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FE0F9FF-7DD6-EE88-DFB7-83E679988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A3F6F-6868-4700-8CC3-0FF849A86647}" type="slidenum">
              <a:rPr lang="en-GB" smtClean="0"/>
              <a:t>‹#›</a:t>
            </a:fld>
            <a:endParaRPr lang="en-GB"/>
          </a:p>
        </p:txBody>
      </p:sp>
    </p:spTree>
    <p:extLst>
      <p:ext uri="{BB962C8B-B14F-4D97-AF65-F5344CB8AC3E}">
        <p14:creationId xmlns:p14="http://schemas.microsoft.com/office/powerpoint/2010/main" val="967986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chart" Target="../charts/char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
            <a:extLst>
              <a:ext uri="{FF2B5EF4-FFF2-40B4-BE49-F238E27FC236}">
                <a16:creationId xmlns:a16="http://schemas.microsoft.com/office/drawing/2014/main" id="{6F53F01E-C31C-9BE4-41ED-FE54330768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43"/>
          <a:stretch/>
        </p:blipFill>
        <p:spPr bwMode="auto">
          <a:xfrm>
            <a:off x="-1" y="954413"/>
            <a:ext cx="12192001" cy="146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
            <a:extLst>
              <a:ext uri="{FF2B5EF4-FFF2-40B4-BE49-F238E27FC236}">
                <a16:creationId xmlns:a16="http://schemas.microsoft.com/office/drawing/2014/main" id="{D2119FF2-A2E7-9679-88CB-34F9A04D8B79}"/>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76908" t="52568" r="4460" b="-1693"/>
          <a:stretch/>
        </p:blipFill>
        <p:spPr bwMode="auto">
          <a:xfrm>
            <a:off x="10344151" y="1065799"/>
            <a:ext cx="1847850" cy="30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a:extLst>
              <a:ext uri="{FF2B5EF4-FFF2-40B4-BE49-F238E27FC236}">
                <a16:creationId xmlns:a16="http://schemas.microsoft.com/office/drawing/2014/main" id="{D9F14621-6F6A-AB44-E686-9D6664AB91A2}"/>
              </a:ext>
            </a:extLst>
          </p:cNvPr>
          <p:cNvPicPr>
            <a:picLocks noGrp="1" noRot="1" noChangeAspect="1" noMove="1" noResize="1" noEditPoints="1" noAdjustHandles="1" noChangeArrowheads="1" noChangeShapeType="1" noCrop="1"/>
          </p:cNvPicPr>
          <p:nvPr/>
        </p:nvPicPr>
        <p:blipFill>
          <a:blip r:embed="rId3">
            <a:alphaModFix amt="7000"/>
          </a:blip>
          <a:stretch>
            <a:fillRect/>
          </a:stretch>
        </p:blipFill>
        <p:spPr>
          <a:xfrm>
            <a:off x="6180083" y="1978532"/>
            <a:ext cx="7054027" cy="5264331"/>
          </a:xfrm>
          <a:prstGeom prst="rect">
            <a:avLst/>
          </a:prstGeom>
        </p:spPr>
      </p:pic>
      <p:sp>
        <p:nvSpPr>
          <p:cNvPr id="4" name="Rectangle 3">
            <a:extLst>
              <a:ext uri="{FF2B5EF4-FFF2-40B4-BE49-F238E27FC236}">
                <a16:creationId xmlns:a16="http://schemas.microsoft.com/office/drawing/2014/main" id="{D586AE3D-E152-64E1-C160-27D00E869E2C}"/>
              </a:ext>
            </a:extLst>
          </p:cNvPr>
          <p:cNvSpPr/>
          <p:nvPr/>
        </p:nvSpPr>
        <p:spPr>
          <a:xfrm>
            <a:off x="0" y="0"/>
            <a:ext cx="12192000" cy="964356"/>
          </a:xfrm>
          <a:prstGeom prst="rect">
            <a:avLst/>
          </a:prstGeom>
          <a:gradFill flip="none" rotWithShape="1">
            <a:gsLst>
              <a:gs pos="0">
                <a:srgbClr val="026AB3"/>
              </a:gs>
              <a:gs pos="100000">
                <a:srgbClr val="01A099"/>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endParaRPr lang="en-GB" sz="2000" kern="100" dirty="0">
              <a:effectLst/>
              <a:latin typeface="Aharoni" panose="02010803020104030203" pitchFamily="2" charset="-79"/>
              <a:cs typeface="Aharoni" panose="02010803020104030203" pitchFamily="2" charset="-79"/>
            </a:endParaRPr>
          </a:p>
          <a:p>
            <a:pPr algn="ctr"/>
            <a:r>
              <a:rPr lang="en-GB" kern="100" dirty="0">
                <a:effectLst/>
                <a:latin typeface="Aharoni" panose="02010803020104030203" pitchFamily="2" charset="-79"/>
                <a:cs typeface="Aharoni" panose="02010803020104030203" pitchFamily="2" charset="-79"/>
              </a:rPr>
              <a:t>AN EVALUATION OF TRAUMA-INF</a:t>
            </a:r>
            <a:r>
              <a:rPr lang="en-GB" kern="100" dirty="0">
                <a:latin typeface="Aharoni" panose="02010803020104030203" pitchFamily="2" charset="-79"/>
                <a:cs typeface="Aharoni" panose="02010803020104030203" pitchFamily="2" charset="-79"/>
              </a:rPr>
              <a:t>ORMED</a:t>
            </a:r>
            <a:r>
              <a:rPr lang="en-GB" kern="100" dirty="0">
                <a:effectLst/>
                <a:latin typeface="Aharoni" panose="02010803020104030203" pitchFamily="2" charset="-79"/>
                <a:cs typeface="Aharoni" panose="02010803020104030203" pitchFamily="2" charset="-79"/>
              </a:rPr>
              <a:t> </a:t>
            </a:r>
            <a:r>
              <a:rPr lang="en-GB" b="1" kern="100" dirty="0">
                <a:effectLst/>
                <a:latin typeface="Aharoni" panose="02010803020104030203" pitchFamily="2" charset="-79"/>
                <a:cs typeface="Aharoni" panose="02010803020104030203" pitchFamily="2" charset="-79"/>
              </a:rPr>
              <a:t>ENHANCED CASE MANAGEMENT </a:t>
            </a:r>
          </a:p>
          <a:p>
            <a:pPr algn="ctr"/>
            <a:r>
              <a:rPr lang="en-GB" kern="100" dirty="0">
                <a:effectLst/>
                <a:latin typeface="Aharoni" panose="02010803020104030203" pitchFamily="2" charset="-79"/>
                <a:cs typeface="Aharoni" panose="02010803020104030203" pitchFamily="2" charset="-79"/>
              </a:rPr>
              <a:t>WITHIN A YOUTH JUSTICE SERVICE: </a:t>
            </a:r>
            <a:r>
              <a:rPr lang="en-GB" i="1" kern="100" dirty="0">
                <a:effectLst/>
                <a:latin typeface="Aharoni" panose="02010803020104030203" pitchFamily="2" charset="-79"/>
                <a:cs typeface="Aharoni" panose="02010803020104030203" pitchFamily="2" charset="-79"/>
              </a:rPr>
              <a:t>PRACTIONERS’ PERSPECTIVES</a:t>
            </a:r>
          </a:p>
          <a:p>
            <a:pPr algn="ctr"/>
            <a:r>
              <a:rPr lang="en-GB" sz="1200" i="1" kern="100" dirty="0">
                <a:latin typeface="Aharoni" panose="02010803020104030203" pitchFamily="2" charset="-79"/>
                <a:cs typeface="Aharoni" panose="02010803020104030203" pitchFamily="2" charset="-79"/>
              </a:rPr>
              <a:t>Tara Crosbie, Paige Milburn, Mike Routledge, Jolene Bromley &amp; Dr Rachel Woodward</a:t>
            </a:r>
            <a:endParaRPr lang="en-GB" sz="1200" i="1" kern="100" dirty="0">
              <a:effectLst/>
              <a:latin typeface="Aharoni" panose="02010803020104030203" pitchFamily="2" charset="-79"/>
              <a:cs typeface="Aharoni" panose="02010803020104030203" pitchFamily="2" charset="-79"/>
            </a:endParaRPr>
          </a:p>
        </p:txBody>
      </p:sp>
      <p:pic>
        <p:nvPicPr>
          <p:cNvPr id="1028" name="Picture 4" descr="Cumbria, Northumberland, Tyne and Wear NHS Foundation Trust - Wikipedia">
            <a:extLst>
              <a:ext uri="{FF2B5EF4-FFF2-40B4-BE49-F238E27FC236}">
                <a16:creationId xmlns:a16="http://schemas.microsoft.com/office/drawing/2014/main" id="{998BC6BD-8F80-A540-992B-6DC8D7B1A90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8928" y="159936"/>
            <a:ext cx="1781153" cy="625811"/>
          </a:xfrm>
          <a:prstGeom prst="rect">
            <a:avLst/>
          </a:prstGeom>
          <a:noFill/>
          <a:ln w="19050">
            <a:solidFill>
              <a:schemeClr val="bg1"/>
            </a:solidFill>
          </a:ln>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F600A7B-2701-ECDB-5350-7479141F8D12}"/>
              </a:ext>
            </a:extLst>
          </p:cNvPr>
          <p:cNvSpPr txBox="1"/>
          <p:nvPr/>
        </p:nvSpPr>
        <p:spPr>
          <a:xfrm>
            <a:off x="121919" y="1081641"/>
            <a:ext cx="2772283" cy="3873744"/>
          </a:xfrm>
          <a:prstGeom prst="rect">
            <a:avLst/>
          </a:prstGeom>
          <a:noFill/>
        </p:spPr>
        <p:txBody>
          <a:bodyPr wrap="square" lIns="36000" tIns="36000" rIns="36000" bIns="36000" rtlCol="0">
            <a:spAutoFit/>
          </a:bodyPr>
          <a:lstStyle/>
          <a:p>
            <a:pPr algn="just"/>
            <a:r>
              <a:rPr lang="en-GB" sz="1200" b="1" spc="100" dirty="0">
                <a:latin typeface="Aharoni" panose="02010803020104030203" pitchFamily="2" charset="-79"/>
                <a:cs typeface="Aharoni" panose="02010803020104030203" pitchFamily="2" charset="-79"/>
              </a:rPr>
              <a:t>Introduction</a:t>
            </a:r>
            <a:endParaRPr lang="en-GB" sz="1000" b="1" spc="100" dirty="0">
              <a:latin typeface="Aharoni" panose="02010803020104030203" pitchFamily="2" charset="-79"/>
              <a:cs typeface="Aharoni" panose="02010803020104030203" pitchFamily="2" charset="-79"/>
            </a:endParaRPr>
          </a:p>
          <a:p>
            <a:pPr algn="just">
              <a:spcAft>
                <a:spcPts val="300"/>
              </a:spcAft>
            </a:pPr>
            <a:r>
              <a:rPr lang="en-GB" sz="1000" dirty="0">
                <a:latin typeface="Arial" panose="020B0604020202020204" pitchFamily="34" charset="0"/>
                <a:cs typeface="Arial" panose="020B0604020202020204" pitchFamily="34" charset="0"/>
              </a:rPr>
              <a:t>The Enhanced Case Management (ECM) pathway is a collaboration between Cumberland and Westmorland &amp; Furness Youth Justice Service (YJS) teams and the Kolvin Service Community Adolescent Forensic Service (CNTW NHS Foundation Trust). The pathway provides support and guidance to Youth Justice practitioners working with young people with complex needs utilising the Trauma Recovery Model (TRM; </a:t>
            </a:r>
            <a:r>
              <a:rPr lang="en-GB" sz="1000" dirty="0" err="1">
                <a:latin typeface="Arial" panose="020B0604020202020204" pitchFamily="34" charset="0"/>
                <a:cs typeface="Arial" panose="020B0604020202020204" pitchFamily="34" charset="0"/>
              </a:rPr>
              <a:t>Skuse</a:t>
            </a:r>
            <a:r>
              <a:rPr lang="en-GB" sz="1000" dirty="0">
                <a:latin typeface="Arial" panose="020B0604020202020204" pitchFamily="34" charset="0"/>
                <a:cs typeface="Arial" panose="020B0604020202020204" pitchFamily="34" charset="0"/>
              </a:rPr>
              <a:t> &amp; Matthew, 2015).</a:t>
            </a:r>
          </a:p>
          <a:p>
            <a:pPr algn="just">
              <a:spcAft>
                <a:spcPts val="300"/>
              </a:spcAft>
            </a:pPr>
            <a:r>
              <a:rPr lang="en-GB" sz="1000" dirty="0">
                <a:latin typeface="Arial" panose="020B0604020202020204" pitchFamily="34" charset="0"/>
                <a:cs typeface="Arial" panose="020B0604020202020204" pitchFamily="34" charset="0"/>
              </a:rPr>
              <a:t>Following the positive findings of a pilot review in 2020/21 (Martin et al., 2022), a further qualitative evaluation of practitioners’ perceptions of the pathway was undertaken in 2022 to explore experience of changes to the ECM pathway (Routledge et al., 2022). This highlighted the benefits of these changes and reaffirmed the pathway’s benefits.</a:t>
            </a:r>
          </a:p>
          <a:p>
            <a:pPr algn="just">
              <a:spcAft>
                <a:spcPts val="300"/>
              </a:spcAft>
            </a:pPr>
            <a:r>
              <a:rPr lang="en-GB" sz="1000" dirty="0">
                <a:latin typeface="Arial" panose="020B0604020202020204" pitchFamily="34" charset="0"/>
                <a:cs typeface="Arial" panose="020B0604020202020204" pitchFamily="34" charset="0"/>
              </a:rPr>
              <a:t>However, within YJS there is an increase in out of court disposals and preventative programmes e.g. Turnaround., which cannot be accommodated within the current ECM pathway timeframe. </a:t>
            </a:r>
          </a:p>
        </p:txBody>
      </p:sp>
      <p:sp>
        <p:nvSpPr>
          <p:cNvPr id="12" name="TextBox 11">
            <a:extLst>
              <a:ext uri="{FF2B5EF4-FFF2-40B4-BE49-F238E27FC236}">
                <a16:creationId xmlns:a16="http://schemas.microsoft.com/office/drawing/2014/main" id="{89D69A62-0A6A-0A32-A49E-3C3625A18D13}"/>
              </a:ext>
            </a:extLst>
          </p:cNvPr>
          <p:cNvSpPr txBox="1"/>
          <p:nvPr/>
        </p:nvSpPr>
        <p:spPr>
          <a:xfrm>
            <a:off x="86343" y="4866907"/>
            <a:ext cx="2772283" cy="1680836"/>
          </a:xfrm>
          <a:prstGeom prst="rect">
            <a:avLst/>
          </a:prstGeom>
          <a:noFill/>
        </p:spPr>
        <p:txBody>
          <a:bodyPr wrap="square" lIns="36000" tIns="36000" rIns="36000" bIns="36000">
            <a:spAutoFit/>
          </a:bodyPr>
          <a:lstStyle/>
          <a:p>
            <a:pPr algn="just"/>
            <a:r>
              <a:rPr lang="en-GB" sz="1200" b="1" spc="100" dirty="0">
                <a:latin typeface="Aharoni" panose="02010803020104030203" pitchFamily="2" charset="-79"/>
                <a:cs typeface="Aharoni" panose="02010803020104030203" pitchFamily="2" charset="-79"/>
              </a:rPr>
              <a:t>Aims</a:t>
            </a:r>
            <a:endParaRPr lang="en-GB" sz="1400" b="1" spc="100" dirty="0">
              <a:latin typeface="Aharoni" panose="02010803020104030203" pitchFamily="2" charset="-79"/>
              <a:cs typeface="Aharoni" panose="02010803020104030203" pitchFamily="2" charset="-79"/>
            </a:endParaRPr>
          </a:p>
          <a:p>
            <a:pPr marL="171450" indent="-171450" algn="just">
              <a:spcAft>
                <a:spcPts val="300"/>
              </a:spcAft>
              <a:buSzPct val="120000"/>
              <a:buFont typeface="Wingdings" panose="05000000000000000000" pitchFamily="2" charset="2"/>
              <a:buChar char="v"/>
            </a:pPr>
            <a:r>
              <a:rPr lang="en-GB" sz="1000" dirty="0">
                <a:latin typeface="Arial" panose="020B0604020202020204" pitchFamily="34" charset="0"/>
                <a:cs typeface="Arial" panose="020B0604020202020204" pitchFamily="34" charset="0"/>
              </a:rPr>
              <a:t>To build upon the previous pilot evaluation and qualitative research by conducting a similar analysis of ongoing ECM formulations, exploring factors driving improvements and potential barriers through qualitative analysis, as suggested in the initial study.</a:t>
            </a:r>
          </a:p>
          <a:p>
            <a:pPr marL="171450" indent="-171450" algn="just">
              <a:buSzPct val="120000"/>
              <a:buFont typeface="Wingdings" panose="05000000000000000000" pitchFamily="2" charset="2"/>
              <a:buChar char="v"/>
            </a:pPr>
            <a:r>
              <a:rPr lang="en-GB" sz="1000" dirty="0">
                <a:latin typeface="Arial" panose="020B0604020202020204" pitchFamily="34" charset="0"/>
                <a:cs typeface="Arial" panose="020B0604020202020204" pitchFamily="34" charset="0"/>
              </a:rPr>
              <a:t>To consider the implications for the development of a shorter TIC ECM pathway.</a:t>
            </a:r>
          </a:p>
        </p:txBody>
      </p:sp>
      <p:sp>
        <p:nvSpPr>
          <p:cNvPr id="15" name="TextBox 14">
            <a:extLst>
              <a:ext uri="{FF2B5EF4-FFF2-40B4-BE49-F238E27FC236}">
                <a16:creationId xmlns:a16="http://schemas.microsoft.com/office/drawing/2014/main" id="{CA738B5D-6745-259F-6E32-A410A3979576}"/>
              </a:ext>
            </a:extLst>
          </p:cNvPr>
          <p:cNvSpPr txBox="1"/>
          <p:nvPr/>
        </p:nvSpPr>
        <p:spPr>
          <a:xfrm>
            <a:off x="3016122" y="1084181"/>
            <a:ext cx="6159757" cy="1565419"/>
          </a:xfrm>
          <a:prstGeom prst="rect">
            <a:avLst/>
          </a:prstGeom>
          <a:noFill/>
        </p:spPr>
        <p:txBody>
          <a:bodyPr wrap="square" lIns="36000" tIns="36000" rIns="36000" bIns="36000" rtlCol="0">
            <a:spAutoFit/>
          </a:bodyPr>
          <a:lstStyle/>
          <a:p>
            <a:pPr algn="just"/>
            <a:r>
              <a:rPr lang="en-GB" sz="1200" b="1" spc="100" dirty="0">
                <a:latin typeface="Aharoni" panose="02010803020104030203" pitchFamily="2" charset="-79"/>
                <a:cs typeface="Aharoni" panose="02010803020104030203" pitchFamily="2" charset="-79"/>
              </a:rPr>
              <a:t>Method</a:t>
            </a:r>
            <a:endParaRPr lang="en-GB" sz="1400" b="1" spc="100" dirty="0">
              <a:latin typeface="Aharoni" panose="02010803020104030203" pitchFamily="2" charset="-79"/>
              <a:cs typeface="Aharoni" panose="02010803020104030203" pitchFamily="2" charset="-79"/>
            </a:endParaRPr>
          </a:p>
          <a:p>
            <a:pPr algn="just">
              <a:spcAft>
                <a:spcPts val="300"/>
              </a:spcAft>
            </a:pPr>
            <a:r>
              <a:rPr lang="en-GB" sz="1000" dirty="0">
                <a:solidFill>
                  <a:srgbClr val="0D0D0D"/>
                </a:solidFill>
                <a:latin typeface="Arial" panose="020B0604020202020204" pitchFamily="34" charset="0"/>
                <a:cs typeface="Arial" panose="020B0604020202020204" pitchFamily="34" charset="0"/>
              </a:rPr>
              <a:t>Attendees of ECM initial and review formulation meetings were asked to complete an evaluation questionnaire. This </a:t>
            </a:r>
            <a:r>
              <a:rPr lang="en-GB" sz="1000" b="0" i="0" dirty="0">
                <a:solidFill>
                  <a:srgbClr val="0D0D0D"/>
                </a:solidFill>
                <a:effectLst/>
                <a:latin typeface="Arial" panose="020B0604020202020204" pitchFamily="34" charset="0"/>
                <a:cs typeface="Arial" panose="020B0604020202020204" pitchFamily="34" charset="0"/>
              </a:rPr>
              <a:t>was administer</a:t>
            </a:r>
            <a:r>
              <a:rPr lang="en-GB" sz="1000" dirty="0">
                <a:solidFill>
                  <a:srgbClr val="0D0D0D"/>
                </a:solidFill>
                <a:latin typeface="Arial" panose="020B0604020202020204" pitchFamily="34" charset="0"/>
                <a:cs typeface="Arial" panose="020B0604020202020204" pitchFamily="34" charset="0"/>
              </a:rPr>
              <a:t>ed pre- and post-initial and review formulation meetings. </a:t>
            </a:r>
            <a:endParaRPr lang="en-GB" sz="1000" b="0" i="0" dirty="0">
              <a:solidFill>
                <a:srgbClr val="0D0D0D"/>
              </a:solidFill>
              <a:effectLst/>
              <a:latin typeface="Arial" panose="020B0604020202020204" pitchFamily="34" charset="0"/>
              <a:cs typeface="Arial" panose="020B0604020202020204" pitchFamily="34" charset="0"/>
            </a:endParaRPr>
          </a:p>
          <a:p>
            <a:pPr algn="just">
              <a:spcAft>
                <a:spcPts val="300"/>
              </a:spcAft>
            </a:pPr>
            <a:r>
              <a:rPr lang="en-GB" sz="1000" dirty="0">
                <a:solidFill>
                  <a:srgbClr val="0D0D0D"/>
                </a:solidFill>
                <a:latin typeface="Arial" panose="020B0604020202020204" pitchFamily="34" charset="0"/>
                <a:cs typeface="Arial" panose="020B0604020202020204" pitchFamily="34" charset="0"/>
              </a:rPr>
              <a:t>The questionnaire gauged participants experiences</a:t>
            </a:r>
            <a:r>
              <a:rPr lang="en-GB" sz="1000" b="0" i="0" dirty="0">
                <a:solidFill>
                  <a:srgbClr val="0D0D0D"/>
                </a:solidFill>
                <a:effectLst/>
                <a:latin typeface="Arial" panose="020B0604020202020204" pitchFamily="34" charset="0"/>
                <a:cs typeface="Arial" panose="020B0604020202020204" pitchFamily="34" charset="0"/>
              </a:rPr>
              <a:t> and </a:t>
            </a:r>
            <a:r>
              <a:rPr lang="en-GB" sz="1000" dirty="0">
                <a:solidFill>
                  <a:srgbClr val="0D0D0D"/>
                </a:solidFill>
                <a:latin typeface="Arial" panose="020B0604020202020204" pitchFamily="34" charset="0"/>
                <a:cs typeface="Arial" panose="020B0604020202020204" pitchFamily="34" charset="0"/>
              </a:rPr>
              <a:t>the impact of the formulation process across five domains (see results table) </a:t>
            </a:r>
            <a:r>
              <a:rPr lang="en-GB" sz="1000" b="0" i="0" dirty="0">
                <a:solidFill>
                  <a:srgbClr val="0D0D0D"/>
                </a:solidFill>
                <a:effectLst/>
                <a:latin typeface="Arial" panose="020B0604020202020204" pitchFamily="34" charset="0"/>
                <a:cs typeface="Arial" panose="020B0604020202020204" pitchFamily="34" charset="0"/>
              </a:rPr>
              <a:t>using an 11-point Likert scale. </a:t>
            </a:r>
            <a:r>
              <a:rPr lang="en-GB" sz="1000" dirty="0">
                <a:solidFill>
                  <a:srgbClr val="0D0D0D"/>
                </a:solidFill>
                <a:latin typeface="Arial" panose="020B0604020202020204" pitchFamily="34" charset="0"/>
                <a:cs typeface="Arial" panose="020B0604020202020204" pitchFamily="34" charset="0"/>
              </a:rPr>
              <a:t>A</a:t>
            </a:r>
            <a:r>
              <a:rPr lang="en-GB" sz="1000" b="0" i="0" dirty="0">
                <a:solidFill>
                  <a:srgbClr val="0D0D0D"/>
                </a:solidFill>
                <a:effectLst/>
                <a:latin typeface="Arial" panose="020B0604020202020204" pitchFamily="34" charset="0"/>
                <a:cs typeface="Arial" panose="020B0604020202020204" pitchFamily="34" charset="0"/>
              </a:rPr>
              <a:t>dditionally, two qualitative questions were included to explore participants’ </a:t>
            </a:r>
            <a:r>
              <a:rPr lang="en-GB" sz="1000" dirty="0">
                <a:solidFill>
                  <a:srgbClr val="0D0D0D"/>
                </a:solidFill>
                <a:latin typeface="Arial" panose="020B0604020202020204" pitchFamily="34" charset="0"/>
                <a:cs typeface="Arial" panose="020B0604020202020204" pitchFamily="34" charset="0"/>
              </a:rPr>
              <a:t>experiences of the formulation. </a:t>
            </a:r>
          </a:p>
          <a:p>
            <a:pPr algn="just">
              <a:spcAft>
                <a:spcPts val="300"/>
              </a:spcAft>
            </a:pPr>
            <a:r>
              <a:rPr lang="en-GB" sz="1000" b="0" i="0" dirty="0">
                <a:solidFill>
                  <a:srgbClr val="0D0D0D"/>
                </a:solidFill>
                <a:effectLst/>
                <a:latin typeface="Arial" panose="020B0604020202020204" pitchFamily="34" charset="0"/>
                <a:cs typeface="Arial" panose="020B0604020202020204" pitchFamily="34" charset="0"/>
              </a:rPr>
              <a:t>A total of 84 responses were collected for the formulation evaluation questionnaire</a:t>
            </a:r>
            <a:r>
              <a:rPr lang="en-GB" sz="1000" dirty="0">
                <a:solidFill>
                  <a:srgbClr val="0D0D0D"/>
                </a:solidFill>
                <a:latin typeface="Arial" panose="020B0604020202020204" pitchFamily="34" charset="0"/>
                <a:cs typeface="Arial" panose="020B0604020202020204" pitchFamily="34" charset="0"/>
              </a:rPr>
              <a:t> (</a:t>
            </a:r>
            <a:r>
              <a:rPr lang="en-GB" sz="1000" b="0" i="0" dirty="0">
                <a:solidFill>
                  <a:srgbClr val="0D0D0D"/>
                </a:solidFill>
                <a:effectLst/>
                <a:latin typeface="Arial" panose="020B0604020202020204" pitchFamily="34" charset="0"/>
                <a:cs typeface="Arial" panose="020B0604020202020204" pitchFamily="34" charset="0"/>
              </a:rPr>
              <a:t>48 initial and 36 review). The study procedures met service evaluation criteria, obtaining approval from the CNTW NHS Foundation Trust Research team.</a:t>
            </a:r>
            <a:endParaRPr lang="en-GB" sz="10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1EB4DBA4-BC8D-4662-02E9-AD9C8C7DA220}"/>
              </a:ext>
            </a:extLst>
          </p:cNvPr>
          <p:cNvSpPr txBox="1"/>
          <p:nvPr/>
        </p:nvSpPr>
        <p:spPr>
          <a:xfrm>
            <a:off x="3016120" y="2557261"/>
            <a:ext cx="5815624" cy="488201"/>
          </a:xfrm>
          <a:prstGeom prst="rect">
            <a:avLst/>
          </a:prstGeom>
          <a:noFill/>
        </p:spPr>
        <p:txBody>
          <a:bodyPr wrap="square" lIns="36000" tIns="36000" rIns="36000" bIns="36000" rtlCol="0">
            <a:spAutoFit/>
          </a:bodyPr>
          <a:lstStyle/>
          <a:p>
            <a:pPr algn="just">
              <a:spcAft>
                <a:spcPts val="600"/>
              </a:spcAft>
            </a:pPr>
            <a:r>
              <a:rPr lang="en-GB" sz="1200" b="1" spc="100" dirty="0">
                <a:latin typeface="Aharoni" panose="02010803020104030203" pitchFamily="2" charset="-79"/>
                <a:cs typeface="Aharoni" panose="02010803020104030203" pitchFamily="2" charset="-79"/>
              </a:rPr>
              <a:t>Results</a:t>
            </a:r>
            <a:endParaRPr lang="en-GB" sz="1400" b="1" spc="100" dirty="0">
              <a:latin typeface="Aharoni" panose="02010803020104030203" pitchFamily="2" charset="-79"/>
              <a:cs typeface="Aharoni" panose="02010803020104030203" pitchFamily="2" charset="-79"/>
            </a:endParaRPr>
          </a:p>
          <a:p>
            <a:pPr algn="just">
              <a:spcAft>
                <a:spcPts val="600"/>
              </a:spcAft>
            </a:pPr>
            <a:endParaRPr lang="en-GB" sz="1000" spc="100" dirty="0">
              <a:latin typeface="Arial" panose="020B0604020202020204" pitchFamily="34" charset="0"/>
              <a:cs typeface="Arial" panose="020B0604020202020204" pitchFamily="34" charset="0"/>
            </a:endParaRPr>
          </a:p>
        </p:txBody>
      </p:sp>
      <p:graphicFrame>
        <p:nvGraphicFramePr>
          <p:cNvPr id="3" name="Chart 2">
            <a:extLst>
              <a:ext uri="{FF2B5EF4-FFF2-40B4-BE49-F238E27FC236}">
                <a16:creationId xmlns:a16="http://schemas.microsoft.com/office/drawing/2014/main" id="{56FF34D0-A7E0-021F-347D-28F64505856B}"/>
              </a:ext>
            </a:extLst>
          </p:cNvPr>
          <p:cNvGraphicFramePr/>
          <p:nvPr>
            <p:extLst>
              <p:ext uri="{D42A27DB-BD31-4B8C-83A1-F6EECF244321}">
                <p14:modId xmlns:p14="http://schemas.microsoft.com/office/powerpoint/2010/main" val="3487812183"/>
              </p:ext>
            </p:extLst>
          </p:nvPr>
        </p:nvGraphicFramePr>
        <p:xfrm>
          <a:off x="3016120" y="2793640"/>
          <a:ext cx="4262133" cy="1605927"/>
        </p:xfrm>
        <a:graphic>
          <a:graphicData uri="http://schemas.openxmlformats.org/drawingml/2006/chart">
            <c:chart xmlns:c="http://schemas.openxmlformats.org/drawingml/2006/chart" xmlns:r="http://schemas.openxmlformats.org/officeDocument/2006/relationships" r:id="rId5"/>
          </a:graphicData>
        </a:graphic>
      </p:graphicFrame>
      <p:sp>
        <p:nvSpPr>
          <p:cNvPr id="22" name="Rectangle: Rounded Corners 21">
            <a:extLst>
              <a:ext uri="{FF2B5EF4-FFF2-40B4-BE49-F238E27FC236}">
                <a16:creationId xmlns:a16="http://schemas.microsoft.com/office/drawing/2014/main" id="{B99A9F9D-B5AD-F027-E3B9-1D4F690EEC1B}"/>
              </a:ext>
            </a:extLst>
          </p:cNvPr>
          <p:cNvSpPr/>
          <p:nvPr/>
        </p:nvSpPr>
        <p:spPr>
          <a:xfrm>
            <a:off x="3027395" y="4994308"/>
            <a:ext cx="1220010" cy="557450"/>
          </a:xfrm>
          <a:prstGeom prst="roundRect">
            <a:avLst/>
          </a:prstGeom>
          <a:solidFill>
            <a:srgbClr val="006AB4"/>
          </a:solidFill>
          <a:ln>
            <a:no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b="1" dirty="0">
                <a:latin typeface="Arial" panose="020B0604020202020204" pitchFamily="34" charset="0"/>
                <a:cs typeface="Arial" panose="020B0604020202020204" pitchFamily="34" charset="0"/>
              </a:rPr>
              <a:t>Multi-agency discussion</a:t>
            </a:r>
          </a:p>
        </p:txBody>
      </p:sp>
      <p:sp>
        <p:nvSpPr>
          <p:cNvPr id="27" name="Rectangle: Rounded Corners 26">
            <a:extLst>
              <a:ext uri="{FF2B5EF4-FFF2-40B4-BE49-F238E27FC236}">
                <a16:creationId xmlns:a16="http://schemas.microsoft.com/office/drawing/2014/main" id="{216C0274-B254-9BCD-2B0A-2E599704BF30}"/>
              </a:ext>
            </a:extLst>
          </p:cNvPr>
          <p:cNvSpPr/>
          <p:nvPr/>
        </p:nvSpPr>
        <p:spPr>
          <a:xfrm>
            <a:off x="3003547" y="5599364"/>
            <a:ext cx="1255715" cy="557451"/>
          </a:xfrm>
          <a:prstGeom prst="roundRect">
            <a:avLst/>
          </a:prstGeom>
          <a:solidFill>
            <a:srgbClr val="033F86"/>
          </a:solidFill>
          <a:ln>
            <a:no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b="1" dirty="0">
                <a:latin typeface="Arial" panose="020B0604020202020204" pitchFamily="34" charset="0"/>
                <a:cs typeface="Arial" panose="020B0604020202020204" pitchFamily="34" charset="0"/>
              </a:rPr>
              <a:t>Improved understanding</a:t>
            </a:r>
          </a:p>
        </p:txBody>
      </p:sp>
      <p:sp>
        <p:nvSpPr>
          <p:cNvPr id="30" name="Rectangle: Rounded Corners 29">
            <a:extLst>
              <a:ext uri="{FF2B5EF4-FFF2-40B4-BE49-F238E27FC236}">
                <a16:creationId xmlns:a16="http://schemas.microsoft.com/office/drawing/2014/main" id="{0AFB7FDA-47F5-C1E8-8AD3-26769FD1A9FC}"/>
              </a:ext>
            </a:extLst>
          </p:cNvPr>
          <p:cNvSpPr/>
          <p:nvPr/>
        </p:nvSpPr>
        <p:spPr>
          <a:xfrm>
            <a:off x="3027393" y="6203689"/>
            <a:ext cx="1220011" cy="557450"/>
          </a:xfrm>
          <a:prstGeom prst="roundRect">
            <a:avLst/>
          </a:prstGeom>
          <a:solidFill>
            <a:srgbClr val="65B230"/>
          </a:solidFill>
          <a:ln>
            <a:solidFill>
              <a:srgbClr val="65B230"/>
            </a:solid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b="1" dirty="0">
                <a:latin typeface="Arial" panose="020B0604020202020204" pitchFamily="34" charset="0"/>
                <a:cs typeface="Arial" panose="020B0604020202020204" pitchFamily="34" charset="0"/>
              </a:rPr>
              <a:t>Timeline</a:t>
            </a:r>
          </a:p>
        </p:txBody>
      </p:sp>
      <p:sp>
        <p:nvSpPr>
          <p:cNvPr id="2049" name="Rectangle: Rounded Corners 2048">
            <a:extLst>
              <a:ext uri="{FF2B5EF4-FFF2-40B4-BE49-F238E27FC236}">
                <a16:creationId xmlns:a16="http://schemas.microsoft.com/office/drawing/2014/main" id="{608D669A-2903-29C7-A836-AE6C013816F3}"/>
              </a:ext>
            </a:extLst>
          </p:cNvPr>
          <p:cNvSpPr/>
          <p:nvPr/>
        </p:nvSpPr>
        <p:spPr>
          <a:xfrm>
            <a:off x="4323351" y="5283965"/>
            <a:ext cx="1500992" cy="557450"/>
          </a:xfrm>
          <a:prstGeom prst="roundRect">
            <a:avLst/>
          </a:prstGeom>
          <a:solidFill>
            <a:srgbClr val="006648"/>
          </a:solidFill>
          <a:ln>
            <a:no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b="1" dirty="0">
                <a:latin typeface="Arial" panose="020B0604020202020204" pitchFamily="34" charset="0"/>
                <a:cs typeface="Arial" panose="020B0604020202020204" pitchFamily="34" charset="0"/>
              </a:rPr>
              <a:t>Recommendations and advice</a:t>
            </a:r>
          </a:p>
        </p:txBody>
      </p:sp>
      <p:sp>
        <p:nvSpPr>
          <p:cNvPr id="2053" name="Rectangle: Rounded Corners 2052">
            <a:extLst>
              <a:ext uri="{FF2B5EF4-FFF2-40B4-BE49-F238E27FC236}">
                <a16:creationId xmlns:a16="http://schemas.microsoft.com/office/drawing/2014/main" id="{D9E35C6D-9DD2-482A-53DA-5181A60668D8}"/>
              </a:ext>
            </a:extLst>
          </p:cNvPr>
          <p:cNvSpPr/>
          <p:nvPr/>
        </p:nvSpPr>
        <p:spPr>
          <a:xfrm>
            <a:off x="4325879" y="5903587"/>
            <a:ext cx="1498464" cy="557451"/>
          </a:xfrm>
          <a:prstGeom prst="roundRect">
            <a:avLst/>
          </a:prstGeom>
          <a:solidFill>
            <a:srgbClr val="00A198"/>
          </a:solidFill>
          <a:ln>
            <a:no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b="1" dirty="0">
                <a:latin typeface="Arial" panose="020B0604020202020204" pitchFamily="34" charset="0"/>
                <a:cs typeface="Arial" panose="020B0604020202020204" pitchFamily="34" charset="0"/>
              </a:rPr>
              <a:t>Positive feedback</a:t>
            </a:r>
          </a:p>
        </p:txBody>
      </p:sp>
      <p:sp>
        <p:nvSpPr>
          <p:cNvPr id="6" name="TextBox 5">
            <a:extLst>
              <a:ext uri="{FF2B5EF4-FFF2-40B4-BE49-F238E27FC236}">
                <a16:creationId xmlns:a16="http://schemas.microsoft.com/office/drawing/2014/main" id="{92FF51DD-9CAD-F1AD-0579-4103B905D26D}"/>
              </a:ext>
            </a:extLst>
          </p:cNvPr>
          <p:cNvSpPr txBox="1"/>
          <p:nvPr/>
        </p:nvSpPr>
        <p:spPr>
          <a:xfrm>
            <a:off x="7278253" y="2793639"/>
            <a:ext cx="1891666" cy="1534642"/>
          </a:xfrm>
          <a:prstGeom prst="rect">
            <a:avLst/>
          </a:prstGeom>
          <a:noFill/>
        </p:spPr>
        <p:txBody>
          <a:bodyPr wrap="square" lIns="36000" tIns="36000" rIns="36000" bIns="36000" rtlCol="0">
            <a:spAutoFit/>
          </a:bodyPr>
          <a:lstStyle/>
          <a:p>
            <a:pPr marL="171450" indent="-171450" algn="just">
              <a:spcAft>
                <a:spcPts val="300"/>
              </a:spcAft>
              <a:buSzPct val="120000"/>
              <a:buFont typeface="Wingdings" panose="05000000000000000000" pitchFamily="2" charset="2"/>
              <a:buChar char="v"/>
            </a:pPr>
            <a:r>
              <a:rPr lang="en-GB" sz="1000" dirty="0">
                <a:latin typeface="Arial" panose="020B0604020202020204" pitchFamily="34" charset="0"/>
                <a:cs typeface="Arial" panose="020B0604020202020204" pitchFamily="34" charset="0"/>
              </a:rPr>
              <a:t>Significant improvements were found in all domains comparing initial pre- and post-formulation evaluations. </a:t>
            </a:r>
          </a:p>
          <a:p>
            <a:pPr marL="171450" indent="-171450" algn="just">
              <a:spcAft>
                <a:spcPts val="300"/>
              </a:spcAft>
              <a:buSzPct val="120000"/>
              <a:buFont typeface="Wingdings" panose="05000000000000000000" pitchFamily="2" charset="2"/>
              <a:buChar char="v"/>
            </a:pPr>
            <a:r>
              <a:rPr lang="en-GB" sz="1000" dirty="0">
                <a:latin typeface="Arial" panose="020B0604020202020204" pitchFamily="34" charset="0"/>
                <a:cs typeface="Arial" panose="020B0604020202020204" pitchFamily="34" charset="0"/>
              </a:rPr>
              <a:t>Significant improvements were found in all domains, except for motivation, comparing review pre- and post-formulation evaluations. </a:t>
            </a:r>
          </a:p>
        </p:txBody>
      </p:sp>
      <p:sp>
        <p:nvSpPr>
          <p:cNvPr id="11" name="Rectangle: Rounded Corners 10">
            <a:extLst>
              <a:ext uri="{FF2B5EF4-FFF2-40B4-BE49-F238E27FC236}">
                <a16:creationId xmlns:a16="http://schemas.microsoft.com/office/drawing/2014/main" id="{28BB3933-8F3D-AE7B-32FD-C4323C178CC7}"/>
              </a:ext>
            </a:extLst>
          </p:cNvPr>
          <p:cNvSpPr/>
          <p:nvPr/>
        </p:nvSpPr>
        <p:spPr>
          <a:xfrm>
            <a:off x="3029519" y="4507705"/>
            <a:ext cx="2772284" cy="429867"/>
          </a:xfrm>
          <a:prstGeom prst="roundRect">
            <a:avLst/>
          </a:prstGeom>
          <a:solidFill>
            <a:schemeClr val="accent1"/>
          </a:solidFill>
          <a:ln>
            <a:no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QUALITATIVE THEMES</a:t>
            </a:r>
          </a:p>
          <a:p>
            <a:pPr algn="ctr"/>
            <a:r>
              <a:rPr lang="en-GB" sz="1200" b="1" dirty="0">
                <a:latin typeface="Arial" panose="020B0604020202020204" pitchFamily="34" charset="0"/>
                <a:cs typeface="Arial" panose="020B0604020202020204" pitchFamily="34" charset="0"/>
              </a:rPr>
              <a:t>What was useful</a:t>
            </a:r>
          </a:p>
        </p:txBody>
      </p:sp>
      <p:sp>
        <p:nvSpPr>
          <p:cNvPr id="7" name="TextBox 6">
            <a:extLst>
              <a:ext uri="{FF2B5EF4-FFF2-40B4-BE49-F238E27FC236}">
                <a16:creationId xmlns:a16="http://schemas.microsoft.com/office/drawing/2014/main" id="{FAE29A54-08BD-3E29-AABB-07B43D899190}"/>
              </a:ext>
            </a:extLst>
          </p:cNvPr>
          <p:cNvSpPr txBox="1"/>
          <p:nvPr/>
        </p:nvSpPr>
        <p:spPr>
          <a:xfrm>
            <a:off x="9284852" y="1259722"/>
            <a:ext cx="2772283" cy="2950414"/>
          </a:xfrm>
          <a:prstGeom prst="rect">
            <a:avLst/>
          </a:prstGeom>
          <a:noFill/>
        </p:spPr>
        <p:txBody>
          <a:bodyPr wrap="square" lIns="36000" tIns="36000" rIns="36000" bIns="36000" rtlCol="0">
            <a:spAutoFit/>
          </a:bodyPr>
          <a:lstStyle/>
          <a:p>
            <a:pPr algn="just"/>
            <a:r>
              <a:rPr lang="en-GB" sz="1200" b="1" spc="100" dirty="0">
                <a:latin typeface="Aharoni" panose="02010803020104030203" pitchFamily="2" charset="-79"/>
                <a:cs typeface="Aharoni" panose="02010803020104030203" pitchFamily="2" charset="-79"/>
              </a:rPr>
              <a:t>Discussion and implications</a:t>
            </a:r>
          </a:p>
          <a:p>
            <a:pPr algn="just">
              <a:spcAft>
                <a:spcPts val="300"/>
              </a:spcAft>
            </a:pPr>
            <a:r>
              <a:rPr lang="en-GB" sz="1000" dirty="0">
                <a:solidFill>
                  <a:srgbClr val="0D0D0D"/>
                </a:solidFill>
                <a:latin typeface="Arial" panose="020B0604020202020204" pitchFamily="34" charset="0"/>
                <a:cs typeface="Arial" panose="020B0604020202020204" pitchFamily="34" charset="0"/>
              </a:rPr>
              <a:t>ECM consultations positively affected professionals' knowledge, motivation, confidence, and satisfaction with the treatment plan for young people, aligning with previous trauma-informed research.</a:t>
            </a:r>
          </a:p>
          <a:p>
            <a:pPr algn="just">
              <a:spcAft>
                <a:spcPts val="300"/>
              </a:spcAft>
            </a:pPr>
            <a:r>
              <a:rPr lang="en-GB" sz="1000" dirty="0">
                <a:solidFill>
                  <a:srgbClr val="0D0D0D"/>
                </a:solidFill>
                <a:latin typeface="Arial" panose="020B0604020202020204" pitchFamily="34" charset="0"/>
                <a:cs typeface="Arial" panose="020B0604020202020204" pitchFamily="34" charset="0"/>
              </a:rPr>
              <a:t>While there was not a significant improvement in professionals' motivation following formulations, this could be because of motivation to support young people was already high. Future studies may need to consider this aspect differently.</a:t>
            </a:r>
          </a:p>
          <a:p>
            <a:pPr algn="just">
              <a:spcAft>
                <a:spcPts val="300"/>
              </a:spcAft>
            </a:pPr>
            <a:r>
              <a:rPr lang="en-GB" sz="1000" dirty="0">
                <a:solidFill>
                  <a:srgbClr val="0D0D0D"/>
                </a:solidFill>
                <a:latin typeface="Arial" panose="020B0604020202020204" pitchFamily="34" charset="0"/>
                <a:cs typeface="Arial" panose="020B0604020202020204" pitchFamily="34" charset="0"/>
              </a:rPr>
              <a:t>Most respondents did not suggest any improvements for formulations, resulting in less data for qualitative analysis. Future evaluations may consider adding a quantitative, multiple-choice, element to the evaluative questionnaire to gather more feedback.</a:t>
            </a:r>
          </a:p>
        </p:txBody>
      </p:sp>
      <p:sp>
        <p:nvSpPr>
          <p:cNvPr id="8" name="TextBox 7">
            <a:extLst>
              <a:ext uri="{FF2B5EF4-FFF2-40B4-BE49-F238E27FC236}">
                <a16:creationId xmlns:a16="http://schemas.microsoft.com/office/drawing/2014/main" id="{38ADF2E3-2E4C-CF82-5BCE-037CCAF7B74F}"/>
              </a:ext>
            </a:extLst>
          </p:cNvPr>
          <p:cNvSpPr txBox="1"/>
          <p:nvPr/>
        </p:nvSpPr>
        <p:spPr>
          <a:xfrm>
            <a:off x="9284851" y="4319473"/>
            <a:ext cx="2772283" cy="1180699"/>
          </a:xfrm>
          <a:prstGeom prst="rect">
            <a:avLst/>
          </a:prstGeom>
          <a:noFill/>
        </p:spPr>
        <p:txBody>
          <a:bodyPr wrap="square" lIns="36000" tIns="36000" rIns="36000" bIns="36000" rtlCol="0">
            <a:spAutoFit/>
          </a:bodyPr>
          <a:lstStyle/>
          <a:p>
            <a:pPr algn="just"/>
            <a:r>
              <a:rPr lang="en-GB" sz="1200" b="1" spc="100" dirty="0">
                <a:latin typeface="Aharoni" panose="02010803020104030203" pitchFamily="2" charset="-79"/>
                <a:cs typeface="Aharoni" panose="02010803020104030203" pitchFamily="2" charset="-79"/>
              </a:rPr>
              <a:t>What next?</a:t>
            </a:r>
            <a:endParaRPr lang="en-GB" sz="900" dirty="0"/>
          </a:p>
          <a:p>
            <a:pPr algn="just"/>
            <a:r>
              <a:rPr lang="en-GB" sz="1000" dirty="0">
                <a:latin typeface="Arial" panose="020B0604020202020204" pitchFamily="34" charset="0"/>
                <a:cs typeface="Arial" panose="020B0604020202020204" pitchFamily="34" charset="0"/>
              </a:rPr>
              <a:t>The latest evaluation, combined with prior research, supports the advantages of the ECM approach. This evidence will guide the development of a condensed formulation pathway for young people in prevention programmes and on shorter orders. </a:t>
            </a:r>
          </a:p>
        </p:txBody>
      </p:sp>
      <p:sp>
        <p:nvSpPr>
          <p:cNvPr id="10" name="Rectangle: Rounded Corners 9">
            <a:extLst>
              <a:ext uri="{FF2B5EF4-FFF2-40B4-BE49-F238E27FC236}">
                <a16:creationId xmlns:a16="http://schemas.microsoft.com/office/drawing/2014/main" id="{E07CE062-48EC-C92D-A8BA-8F12CE328235}"/>
              </a:ext>
            </a:extLst>
          </p:cNvPr>
          <p:cNvSpPr/>
          <p:nvPr/>
        </p:nvSpPr>
        <p:spPr>
          <a:xfrm>
            <a:off x="5925684" y="4502504"/>
            <a:ext cx="2207875" cy="435068"/>
          </a:xfrm>
          <a:prstGeom prst="roundRect">
            <a:avLst/>
          </a:prstGeom>
          <a:solidFill>
            <a:schemeClr val="bg2">
              <a:lumMod val="50000"/>
            </a:schemeClr>
          </a:solidFill>
          <a:ln>
            <a:no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latin typeface="Arial" panose="020B0604020202020204" pitchFamily="34" charset="0"/>
                <a:cs typeface="Arial" panose="020B0604020202020204" pitchFamily="34" charset="0"/>
              </a:rPr>
              <a:t>QUALITATIVE THEMES</a:t>
            </a:r>
          </a:p>
          <a:p>
            <a:pPr algn="ctr"/>
            <a:r>
              <a:rPr lang="en-GB" sz="1200" b="1" dirty="0">
                <a:latin typeface="Arial" panose="020B0604020202020204" pitchFamily="34" charset="0"/>
                <a:cs typeface="Arial" panose="020B0604020202020204" pitchFamily="34" charset="0"/>
              </a:rPr>
              <a:t>Suggested improvements</a:t>
            </a:r>
          </a:p>
        </p:txBody>
      </p:sp>
      <p:sp>
        <p:nvSpPr>
          <p:cNvPr id="13" name="Rectangle: Rounded Corners 12">
            <a:extLst>
              <a:ext uri="{FF2B5EF4-FFF2-40B4-BE49-F238E27FC236}">
                <a16:creationId xmlns:a16="http://schemas.microsoft.com/office/drawing/2014/main" id="{05519AAC-B220-FF1C-CD4F-AD3BEFF2585E}"/>
              </a:ext>
            </a:extLst>
          </p:cNvPr>
          <p:cNvSpPr/>
          <p:nvPr/>
        </p:nvSpPr>
        <p:spPr>
          <a:xfrm>
            <a:off x="5948223" y="4990790"/>
            <a:ext cx="2185336" cy="257407"/>
          </a:xfrm>
          <a:prstGeom prst="roundRect">
            <a:avLst/>
          </a:prstGeom>
          <a:solidFill>
            <a:schemeClr val="bg1">
              <a:alpha val="71000"/>
            </a:schemeClr>
          </a:solidFill>
          <a:ln w="19050">
            <a:solidFill>
              <a:schemeClr val="bg2">
                <a:lumMod val="50000"/>
              </a:schemeClr>
            </a:solid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en-GB" sz="1000" dirty="0">
                <a:solidFill>
                  <a:schemeClr val="tx1"/>
                </a:solidFill>
                <a:latin typeface="Arial" panose="020B0604020202020204" pitchFamily="34" charset="0"/>
                <a:cs typeface="Arial" panose="020B0604020202020204" pitchFamily="34" charset="0"/>
              </a:rPr>
              <a:t>Have all agencies involved / attend. </a:t>
            </a:r>
          </a:p>
        </p:txBody>
      </p:sp>
      <p:sp>
        <p:nvSpPr>
          <p:cNvPr id="18" name="Rectangle: Rounded Corners 17">
            <a:extLst>
              <a:ext uri="{FF2B5EF4-FFF2-40B4-BE49-F238E27FC236}">
                <a16:creationId xmlns:a16="http://schemas.microsoft.com/office/drawing/2014/main" id="{CC71EF26-45FA-CE96-CDFA-2FE388D18A86}"/>
              </a:ext>
            </a:extLst>
          </p:cNvPr>
          <p:cNvSpPr/>
          <p:nvPr/>
        </p:nvSpPr>
        <p:spPr>
          <a:xfrm>
            <a:off x="5948223" y="5326986"/>
            <a:ext cx="3236232" cy="453634"/>
          </a:xfrm>
          <a:prstGeom prst="roundRect">
            <a:avLst/>
          </a:prstGeom>
          <a:solidFill>
            <a:schemeClr val="bg1">
              <a:alpha val="71000"/>
            </a:schemeClr>
          </a:solidFill>
          <a:ln w="19050">
            <a:solidFill>
              <a:schemeClr val="bg2">
                <a:lumMod val="50000"/>
              </a:schemeClr>
            </a:solid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en-GB" sz="1000" dirty="0">
                <a:solidFill>
                  <a:schemeClr val="tx1"/>
                </a:solidFill>
                <a:latin typeface="Arial" panose="020B0604020202020204" pitchFamily="34" charset="0"/>
                <a:cs typeface="Arial" panose="020B0604020202020204" pitchFamily="34" charset="0"/>
              </a:rPr>
              <a:t>More information shared prior to the meetings about the process and what will be discussed. </a:t>
            </a:r>
          </a:p>
        </p:txBody>
      </p:sp>
      <p:sp>
        <p:nvSpPr>
          <p:cNvPr id="19" name="Rectangle: Rounded Corners 18">
            <a:extLst>
              <a:ext uri="{FF2B5EF4-FFF2-40B4-BE49-F238E27FC236}">
                <a16:creationId xmlns:a16="http://schemas.microsoft.com/office/drawing/2014/main" id="{C02A5100-F318-5E56-3AD0-A11827BBFF3A}"/>
              </a:ext>
            </a:extLst>
          </p:cNvPr>
          <p:cNvSpPr/>
          <p:nvPr/>
        </p:nvSpPr>
        <p:spPr>
          <a:xfrm>
            <a:off x="5948223" y="5859409"/>
            <a:ext cx="3236231" cy="453635"/>
          </a:xfrm>
          <a:prstGeom prst="roundRect">
            <a:avLst/>
          </a:prstGeom>
          <a:solidFill>
            <a:schemeClr val="bg1">
              <a:alpha val="71000"/>
            </a:schemeClr>
          </a:solidFill>
          <a:ln w="19050">
            <a:solidFill>
              <a:schemeClr val="bg2">
                <a:lumMod val="50000"/>
              </a:schemeClr>
            </a:solid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en-GB" sz="1000" dirty="0">
                <a:solidFill>
                  <a:schemeClr val="tx1"/>
                </a:solidFill>
                <a:latin typeface="Arial" panose="020B0604020202020204" pitchFamily="34" charset="0"/>
                <a:cs typeface="Arial" panose="020B0604020202020204" pitchFamily="34" charset="0"/>
              </a:rPr>
              <a:t>Clinical supervision notes / theories relating to TIC ECM to be shared with all professionals.</a:t>
            </a:r>
          </a:p>
        </p:txBody>
      </p:sp>
      <p:sp>
        <p:nvSpPr>
          <p:cNvPr id="21" name="Rectangle: Rounded Corners 20">
            <a:extLst>
              <a:ext uri="{FF2B5EF4-FFF2-40B4-BE49-F238E27FC236}">
                <a16:creationId xmlns:a16="http://schemas.microsoft.com/office/drawing/2014/main" id="{1EB4DAE1-6378-A9D9-760E-C08C2985B684}"/>
              </a:ext>
            </a:extLst>
          </p:cNvPr>
          <p:cNvSpPr/>
          <p:nvPr/>
        </p:nvSpPr>
        <p:spPr>
          <a:xfrm>
            <a:off x="5948223" y="6391832"/>
            <a:ext cx="3221697" cy="295825"/>
          </a:xfrm>
          <a:prstGeom prst="roundRect">
            <a:avLst/>
          </a:prstGeom>
          <a:solidFill>
            <a:schemeClr val="bg1">
              <a:alpha val="71000"/>
            </a:schemeClr>
          </a:solidFill>
          <a:ln w="19050">
            <a:solidFill>
              <a:schemeClr val="bg2">
                <a:lumMod val="50000"/>
              </a:schemeClr>
            </a:solidFill>
            <a:extLst>
              <a:ext uri="{C807C97D-BFC1-408E-A445-0C87EB9F89A2}">
                <ask:lineSketchStyleProps xmlns:ask="http://schemas.microsoft.com/office/drawing/2018/sketchyshapes" xmln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en-GB" sz="1000" dirty="0">
                <a:solidFill>
                  <a:schemeClr val="tx1"/>
                </a:solidFill>
                <a:latin typeface="Arial" panose="020B0604020202020204" pitchFamily="34" charset="0"/>
                <a:cs typeface="Arial" panose="020B0604020202020204" pitchFamily="34" charset="0"/>
              </a:rPr>
              <a:t>Clearer actions and recommendations.</a:t>
            </a:r>
          </a:p>
        </p:txBody>
      </p:sp>
      <p:sp>
        <p:nvSpPr>
          <p:cNvPr id="23" name="TextBox 22">
            <a:extLst>
              <a:ext uri="{FF2B5EF4-FFF2-40B4-BE49-F238E27FC236}">
                <a16:creationId xmlns:a16="http://schemas.microsoft.com/office/drawing/2014/main" id="{BC8A3316-ED02-0163-E7A3-60D60FE232E5}"/>
              </a:ext>
            </a:extLst>
          </p:cNvPr>
          <p:cNvSpPr txBox="1"/>
          <p:nvPr/>
        </p:nvSpPr>
        <p:spPr>
          <a:xfrm>
            <a:off x="8134885" y="4407318"/>
            <a:ext cx="1027596" cy="903700"/>
          </a:xfrm>
          <a:prstGeom prst="rect">
            <a:avLst/>
          </a:prstGeom>
          <a:noFill/>
        </p:spPr>
        <p:txBody>
          <a:bodyPr wrap="square" lIns="36000" tIns="36000" rIns="36000" bIns="36000" rtlCol="0">
            <a:spAutoFit/>
          </a:bodyPr>
          <a:lstStyle/>
          <a:p>
            <a:pPr algn="ctr">
              <a:spcAft>
                <a:spcPts val="600"/>
              </a:spcAft>
              <a:buSzPct val="120000"/>
            </a:pPr>
            <a:r>
              <a:rPr lang="en-GB" sz="1400" b="1" dirty="0">
                <a:latin typeface="Arial" panose="020B0604020202020204" pitchFamily="34" charset="0"/>
                <a:cs typeface="Arial" panose="020B0604020202020204" pitchFamily="34" charset="0"/>
              </a:rPr>
              <a:t>88% </a:t>
            </a:r>
            <a:r>
              <a:rPr lang="en-GB" sz="1000" dirty="0">
                <a:latin typeface="Arial" panose="020B0604020202020204" pitchFamily="34" charset="0"/>
                <a:cs typeface="Arial" panose="020B0604020202020204" pitchFamily="34" charset="0"/>
              </a:rPr>
              <a:t>did not report any ways the formulation could be improved.</a:t>
            </a:r>
          </a:p>
        </p:txBody>
      </p:sp>
      <p:sp>
        <p:nvSpPr>
          <p:cNvPr id="2048" name="TextBox 2047">
            <a:extLst>
              <a:ext uri="{FF2B5EF4-FFF2-40B4-BE49-F238E27FC236}">
                <a16:creationId xmlns:a16="http://schemas.microsoft.com/office/drawing/2014/main" id="{51E8DE57-144A-0106-F181-DC8156F3BFE5}"/>
              </a:ext>
            </a:extLst>
          </p:cNvPr>
          <p:cNvSpPr txBox="1"/>
          <p:nvPr/>
        </p:nvSpPr>
        <p:spPr>
          <a:xfrm>
            <a:off x="9284804" y="5792201"/>
            <a:ext cx="2873706" cy="846386"/>
          </a:xfrm>
          <a:prstGeom prst="rect">
            <a:avLst/>
          </a:prstGeom>
          <a:noFill/>
        </p:spPr>
        <p:txBody>
          <a:bodyPr wrap="square" lIns="0" tIns="0" rIns="0" bIns="0" rtlCol="0">
            <a:spAutoFit/>
          </a:bodyPr>
          <a:lstStyle/>
          <a:p>
            <a:r>
              <a:rPr lang="en-GB" sz="600" b="1" spc="100" dirty="0">
                <a:latin typeface="Aharoni" panose="02010803020104030203" pitchFamily="2" charset="-79"/>
                <a:cs typeface="Aharoni" panose="02010803020104030203" pitchFamily="2" charset="-79"/>
              </a:rPr>
              <a:t>References</a:t>
            </a:r>
            <a:endParaRPr lang="en-GB" sz="400" kern="100" dirty="0">
              <a:effectLst/>
              <a:latin typeface="Arial" panose="020B0604020202020204" pitchFamily="34" charset="0"/>
              <a:ea typeface="Calibri" panose="020F0502020204030204" pitchFamily="34" charset="0"/>
              <a:cs typeface="Times New Roman" panose="02020603050405020304" pitchFamily="18" charset="0"/>
            </a:endParaRPr>
          </a:p>
          <a:p>
            <a:r>
              <a:rPr lang="en-GB" sz="500" kern="100" dirty="0" err="1">
                <a:effectLst/>
                <a:latin typeface="Arial" panose="020B0604020202020204" pitchFamily="34" charset="0"/>
                <a:ea typeface="Calibri" panose="020F0502020204030204" pitchFamily="34" charset="0"/>
                <a:cs typeface="Times New Roman" panose="02020603050405020304" pitchFamily="18" charset="0"/>
              </a:rPr>
              <a:t>Skuse</a:t>
            </a:r>
            <a:r>
              <a:rPr lang="en-GB" sz="500" kern="100" dirty="0">
                <a:effectLst/>
                <a:latin typeface="Arial" panose="020B0604020202020204" pitchFamily="34" charset="0"/>
                <a:ea typeface="Calibri" panose="020F0502020204030204" pitchFamily="34" charset="0"/>
                <a:cs typeface="Times New Roman" panose="02020603050405020304" pitchFamily="18" charset="0"/>
              </a:rPr>
              <a:t>, T., &amp; Matthew, J. (2015). The Trauma Recovery Model: Sequencing youth justice interventions for young people with complex needs. </a:t>
            </a:r>
            <a:r>
              <a:rPr lang="en-GB" sz="500" i="1" kern="100" dirty="0">
                <a:effectLst/>
                <a:latin typeface="Arial" panose="020B0604020202020204" pitchFamily="34" charset="0"/>
                <a:ea typeface="Calibri" panose="020F0502020204030204" pitchFamily="34" charset="0"/>
                <a:cs typeface="Times New Roman" panose="02020603050405020304" pitchFamily="18" charset="0"/>
              </a:rPr>
              <a:t>Prison Service Journal,</a:t>
            </a:r>
            <a:r>
              <a:rPr lang="en-GB" sz="500" kern="100" dirty="0">
                <a:effectLst/>
                <a:latin typeface="Arial" panose="020B0604020202020204" pitchFamily="34" charset="0"/>
                <a:ea typeface="Calibri" panose="020F0502020204030204" pitchFamily="34" charset="0"/>
                <a:cs typeface="Times New Roman" panose="02020603050405020304" pitchFamily="18" charset="0"/>
              </a:rPr>
              <a:t> 220, 16-25.</a:t>
            </a:r>
          </a:p>
          <a:p>
            <a:r>
              <a:rPr lang="en-GB" sz="500" kern="100" dirty="0">
                <a:effectLst/>
                <a:latin typeface="Arial" panose="020B0604020202020204" pitchFamily="34" charset="0"/>
                <a:ea typeface="Calibri" panose="020F0502020204030204" pitchFamily="34" charset="0"/>
                <a:cs typeface="Times New Roman" panose="02020603050405020304" pitchFamily="18" charset="0"/>
              </a:rPr>
              <a:t>Martin, A., Robson, A., Horsley, F. &amp; Kennedy, J. (2022). A pilot evaluation of Enhanced Case Management within a Youth Offending Service: Practitioners’ experiences of trauma-informed formulation</a:t>
            </a:r>
            <a:r>
              <a:rPr lang="en-GB" sz="500" i="1" kern="100" dirty="0">
                <a:effectLst/>
                <a:latin typeface="Arial" panose="020B0604020202020204" pitchFamily="34" charset="0"/>
                <a:ea typeface="Calibri" panose="020F0502020204030204" pitchFamily="34" charset="0"/>
                <a:cs typeface="Times New Roman" panose="02020603050405020304" pitchFamily="18" charset="0"/>
              </a:rPr>
              <a:t>. Clinical Psychology Forum.</a:t>
            </a:r>
            <a:r>
              <a:rPr lang="en-GB" sz="500" kern="100" dirty="0">
                <a:effectLst/>
                <a:latin typeface="Arial" panose="020B0604020202020204" pitchFamily="34" charset="0"/>
                <a:ea typeface="Calibri" panose="020F0502020204030204" pitchFamily="34" charset="0"/>
                <a:cs typeface="Times New Roman" panose="02020603050405020304" pitchFamily="18" charset="0"/>
              </a:rPr>
              <a:t> 350. 66-71. 10.53841/bpscpf.2022.1.350.66.</a:t>
            </a:r>
          </a:p>
          <a:p>
            <a:r>
              <a:rPr lang="en-GB" sz="600" dirty="0">
                <a:effectLst/>
              </a:rPr>
              <a:t>Routledge, M., Woodward, R., Monaghan, K., Howe, C., Martin, A. (2022). Reflections on </a:t>
            </a:r>
            <a:r>
              <a:rPr lang="en-GB" sz="600" dirty="0" err="1">
                <a:effectLst/>
              </a:rPr>
              <a:t>Practitionerled</a:t>
            </a:r>
            <a:r>
              <a:rPr lang="en-GB" sz="600" dirty="0">
                <a:effectLst/>
              </a:rPr>
              <a:t> Adaptations to the Enhanced Case </a:t>
            </a:r>
            <a:r>
              <a:rPr lang="en-GB" sz="600" dirty="0" err="1">
                <a:effectLst/>
              </a:rPr>
              <a:t>ManagementPathway</a:t>
            </a:r>
            <a:r>
              <a:rPr lang="en-GB" sz="600" dirty="0">
                <a:effectLst/>
              </a:rPr>
              <a:t> : A Trauma Informed Approach to Youth Justice [Poster Presentation].</a:t>
            </a:r>
            <a:endParaRPr lang="en-GB" sz="500" kern="100" dirty="0">
              <a:effectLst/>
              <a:latin typeface="Arial" panose="020B0604020202020204" pitchFamily="34" charset="0"/>
              <a:ea typeface="Calibri" panose="020F0502020204030204" pitchFamily="34" charset="0"/>
              <a:cs typeface="Times New Roman" panose="02020603050405020304" pitchFamily="18" charset="0"/>
            </a:endParaRPr>
          </a:p>
          <a:p>
            <a:endParaRPr lang="en-GB" sz="500" kern="1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034" name="Picture 10" descr="Fostering in Cumbria | Cumberland Council and Westmorland and Furness  Council">
            <a:extLst>
              <a:ext uri="{FF2B5EF4-FFF2-40B4-BE49-F238E27FC236}">
                <a16:creationId xmlns:a16="http://schemas.microsoft.com/office/drawing/2014/main" id="{74DD0EDD-3BDF-2864-D848-E6A94905E344}"/>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119240" y="173319"/>
            <a:ext cx="1943673" cy="581158"/>
          </a:xfrm>
          <a:prstGeom prst="rect">
            <a:avLst/>
          </a:prstGeom>
          <a:noFill/>
          <a:extLst>
            <a:ext uri="{909E8E84-426E-40DD-AFC4-6F175D3DCCD1}">
              <a14:hiddenFill xmlns:a14="http://schemas.microsoft.com/office/drawing/2010/main">
                <a:solidFill>
                  <a:srgbClr val="FFFFFF"/>
                </a:solidFill>
              </a14:hiddenFill>
            </a:ext>
          </a:extLst>
        </p:spPr>
      </p:pic>
      <p:sp>
        <p:nvSpPr>
          <p:cNvPr id="2055" name="TextBox 2054">
            <a:extLst>
              <a:ext uri="{FF2B5EF4-FFF2-40B4-BE49-F238E27FC236}">
                <a16:creationId xmlns:a16="http://schemas.microsoft.com/office/drawing/2014/main" id="{241090C8-5123-A2B1-8D75-41684F4BAD92}"/>
              </a:ext>
            </a:extLst>
          </p:cNvPr>
          <p:cNvSpPr txBox="1"/>
          <p:nvPr/>
        </p:nvSpPr>
        <p:spPr>
          <a:xfrm>
            <a:off x="69102" y="6602693"/>
            <a:ext cx="2819877" cy="276999"/>
          </a:xfrm>
          <a:prstGeom prst="rect">
            <a:avLst/>
          </a:prstGeom>
          <a:noFill/>
        </p:spPr>
        <p:txBody>
          <a:bodyPr wrap="square">
            <a:spAutoFit/>
          </a:bodyPr>
          <a:lstStyle/>
          <a:p>
            <a:pPr algn="just"/>
            <a:r>
              <a:rPr lang="en-GB" sz="1200" b="1" spc="100" dirty="0">
                <a:latin typeface="Aharoni" panose="02010803020104030203" pitchFamily="2" charset="-79"/>
                <a:cs typeface="Aharoni" panose="02010803020104030203" pitchFamily="2" charset="-79"/>
              </a:rPr>
              <a:t>Contact: </a:t>
            </a:r>
            <a:r>
              <a:rPr lang="en-GB" sz="800" spc="100" dirty="0">
                <a:latin typeface="Arial" panose="020B0604020202020204" pitchFamily="34" charset="0"/>
                <a:cs typeface="Arial" panose="020B0604020202020204" pitchFamily="34" charset="0"/>
              </a:rPr>
              <a:t>Rachel.Woodward@cntw.nhs.uk</a:t>
            </a:r>
            <a:r>
              <a:rPr lang="en-GB" sz="800" b="1" spc="100" dirty="0">
                <a:latin typeface="Arial" panose="020B0604020202020204" pitchFamily="34" charset="0"/>
                <a:cs typeface="Arial" panose="020B0604020202020204" pitchFamily="34" charset="0"/>
              </a:rPr>
              <a:t> </a:t>
            </a:r>
            <a:endParaRPr lang="en-GB" sz="1400" b="1" spc="100" dirty="0">
              <a:latin typeface="Arial" panose="020B0604020202020204" pitchFamily="34" charset="0"/>
              <a:cs typeface="Arial" panose="020B0604020202020204" pitchFamily="34" charset="0"/>
            </a:endParaRPr>
          </a:p>
        </p:txBody>
      </p:sp>
      <p:sp>
        <p:nvSpPr>
          <p:cNvPr id="2056" name="Oval 2055">
            <a:extLst>
              <a:ext uri="{FF2B5EF4-FFF2-40B4-BE49-F238E27FC236}">
                <a16:creationId xmlns:a16="http://schemas.microsoft.com/office/drawing/2014/main" id="{D8608F0C-C1C7-9C89-871B-A7F065203501}"/>
              </a:ext>
            </a:extLst>
          </p:cNvPr>
          <p:cNvSpPr/>
          <p:nvPr/>
        </p:nvSpPr>
        <p:spPr>
          <a:xfrm>
            <a:off x="2952683" y="4975657"/>
            <a:ext cx="210451" cy="210451"/>
          </a:xfrm>
          <a:prstGeom prst="ellipse">
            <a:avLst/>
          </a:prstGeom>
          <a:solidFill>
            <a:schemeClr val="bg1"/>
          </a:solidFill>
          <a:ln w="19050">
            <a:solidFill>
              <a:srgbClr val="006AB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006AB4"/>
                </a:solidFill>
                <a:latin typeface="Arial" panose="020B0604020202020204" pitchFamily="34" charset="0"/>
                <a:cs typeface="Arial" panose="020B0604020202020204" pitchFamily="34" charset="0"/>
              </a:rPr>
              <a:t>1</a:t>
            </a:r>
          </a:p>
        </p:txBody>
      </p:sp>
      <p:sp>
        <p:nvSpPr>
          <p:cNvPr id="2057" name="Oval 2056">
            <a:extLst>
              <a:ext uri="{FF2B5EF4-FFF2-40B4-BE49-F238E27FC236}">
                <a16:creationId xmlns:a16="http://schemas.microsoft.com/office/drawing/2014/main" id="{B4BD9FED-879A-B99D-F827-27F7063ABBAE}"/>
              </a:ext>
            </a:extLst>
          </p:cNvPr>
          <p:cNvSpPr/>
          <p:nvPr/>
        </p:nvSpPr>
        <p:spPr>
          <a:xfrm>
            <a:off x="2947797" y="5582932"/>
            <a:ext cx="210451" cy="210451"/>
          </a:xfrm>
          <a:prstGeom prst="ellipse">
            <a:avLst/>
          </a:prstGeom>
          <a:solidFill>
            <a:schemeClr val="bg1"/>
          </a:solidFill>
          <a:ln w="19050">
            <a:solidFill>
              <a:srgbClr val="033F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033F86"/>
                </a:solidFill>
                <a:latin typeface="Arial" panose="020B0604020202020204" pitchFamily="34" charset="0"/>
                <a:cs typeface="Arial" panose="020B0604020202020204" pitchFamily="34" charset="0"/>
              </a:rPr>
              <a:t>2</a:t>
            </a:r>
          </a:p>
        </p:txBody>
      </p:sp>
      <p:sp>
        <p:nvSpPr>
          <p:cNvPr id="2058" name="Oval 2057">
            <a:extLst>
              <a:ext uri="{FF2B5EF4-FFF2-40B4-BE49-F238E27FC236}">
                <a16:creationId xmlns:a16="http://schemas.microsoft.com/office/drawing/2014/main" id="{F1459C3F-45C1-1FDE-4CDF-7D769714A33B}"/>
              </a:ext>
            </a:extLst>
          </p:cNvPr>
          <p:cNvSpPr/>
          <p:nvPr/>
        </p:nvSpPr>
        <p:spPr>
          <a:xfrm>
            <a:off x="2943111" y="6194900"/>
            <a:ext cx="210451" cy="210451"/>
          </a:xfrm>
          <a:prstGeom prst="ellipse">
            <a:avLst/>
          </a:prstGeom>
          <a:solidFill>
            <a:schemeClr val="bg1"/>
          </a:solidFill>
          <a:ln w="19050">
            <a:solidFill>
              <a:srgbClr val="65B2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65B230"/>
                </a:solidFill>
                <a:latin typeface="Arial" panose="020B0604020202020204" pitchFamily="34" charset="0"/>
                <a:cs typeface="Arial" panose="020B0604020202020204" pitchFamily="34" charset="0"/>
              </a:rPr>
              <a:t>3</a:t>
            </a:r>
          </a:p>
        </p:txBody>
      </p:sp>
      <p:sp>
        <p:nvSpPr>
          <p:cNvPr id="2059" name="Oval 2058">
            <a:extLst>
              <a:ext uri="{FF2B5EF4-FFF2-40B4-BE49-F238E27FC236}">
                <a16:creationId xmlns:a16="http://schemas.microsoft.com/office/drawing/2014/main" id="{3C5EBA84-C2AF-808A-A533-F21E3DA48ED8}"/>
              </a:ext>
            </a:extLst>
          </p:cNvPr>
          <p:cNvSpPr/>
          <p:nvPr/>
        </p:nvSpPr>
        <p:spPr>
          <a:xfrm>
            <a:off x="4278051" y="5225547"/>
            <a:ext cx="210451" cy="210451"/>
          </a:xfrm>
          <a:prstGeom prst="ellipse">
            <a:avLst/>
          </a:prstGeom>
          <a:solidFill>
            <a:schemeClr val="bg1"/>
          </a:solidFill>
          <a:ln w="19050">
            <a:solidFill>
              <a:srgbClr val="0066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006646"/>
                </a:solidFill>
                <a:latin typeface="Arial" panose="020B0604020202020204" pitchFamily="34" charset="0"/>
                <a:cs typeface="Arial" panose="020B0604020202020204" pitchFamily="34" charset="0"/>
              </a:rPr>
              <a:t>4</a:t>
            </a:r>
          </a:p>
        </p:txBody>
      </p:sp>
      <p:sp>
        <p:nvSpPr>
          <p:cNvPr id="2060" name="Oval 2059">
            <a:extLst>
              <a:ext uri="{FF2B5EF4-FFF2-40B4-BE49-F238E27FC236}">
                <a16:creationId xmlns:a16="http://schemas.microsoft.com/office/drawing/2014/main" id="{A0929581-131A-8C63-CE54-C1A8A22F93D6}"/>
              </a:ext>
            </a:extLst>
          </p:cNvPr>
          <p:cNvSpPr/>
          <p:nvPr/>
        </p:nvSpPr>
        <p:spPr>
          <a:xfrm>
            <a:off x="4272757" y="5866072"/>
            <a:ext cx="210451" cy="210451"/>
          </a:xfrm>
          <a:prstGeom prst="ellipse">
            <a:avLst/>
          </a:prstGeom>
          <a:solidFill>
            <a:schemeClr val="bg1"/>
          </a:solidFill>
          <a:ln w="19050">
            <a:solidFill>
              <a:srgbClr val="00A19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00A198"/>
                </a:solidFill>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454951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3142</TotalTime>
  <Words>752</Words>
  <Application>Microsoft Office PowerPoint</Application>
  <PresentationFormat>Widescreen</PresentationFormat>
  <Paragraphs>48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Aharoni</vt:lpstr>
      <vt:lpstr>Arial</vt:lpstr>
      <vt:lpstr>Calibri</vt:lpstr>
      <vt:lpstr>Calibri Light</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Crosbie, Tara</dc:creator>
  <cp:lastModifiedBy>Elanor Webb</cp:lastModifiedBy>
  <cp:revision>2</cp:revision>
  <dcterms:created xsi:type="dcterms:W3CDTF">2024-02-29T15:54:32Z</dcterms:created>
  <dcterms:modified xsi:type="dcterms:W3CDTF">2024-03-08T11:59:58Z</dcterms:modified>
</cp:coreProperties>
</file>