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3" r:id="rId3"/>
    <p:sldId id="262" r:id="rId4"/>
    <p:sldId id="265" r:id="rId5"/>
    <p:sldId id="274" r:id="rId6"/>
    <p:sldId id="263" r:id="rId7"/>
    <p:sldId id="275" r:id="rId8"/>
    <p:sldId id="266" r:id="rId9"/>
    <p:sldId id="268" r:id="rId10"/>
    <p:sldId id="269" r:id="rId11"/>
    <p:sldId id="270" r:id="rId12"/>
    <p:sldId id="271" r:id="rId13"/>
    <p:sldId id="272" r:id="rId14"/>
    <p:sldId id="267" r:id="rId15"/>
    <p:sldId id="257" r:id="rId16"/>
    <p:sldId id="258" r:id="rId17"/>
    <p:sldId id="259" r:id="rId18"/>
    <p:sldId id="260" r:id="rId19"/>
    <p:sldId id="26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ddy Mcnally" userId="a076a93a594a5748" providerId="LiveId" clId="{25374582-CF58-4236-A6F9-2F4F9CFB30B2}"/>
    <pc:docChg chg="custSel addSld delSld modSld">
      <pc:chgData name="paddy Mcnally" userId="a076a93a594a5748" providerId="LiveId" clId="{25374582-CF58-4236-A6F9-2F4F9CFB30B2}" dt="2023-12-11T14:39:56.709" v="1080" actId="20577"/>
      <pc:docMkLst>
        <pc:docMk/>
      </pc:docMkLst>
      <pc:sldChg chg="modSp mod">
        <pc:chgData name="paddy Mcnally" userId="a076a93a594a5748" providerId="LiveId" clId="{25374582-CF58-4236-A6F9-2F4F9CFB30B2}" dt="2023-12-11T14:39:01.033" v="1011" actId="20577"/>
        <pc:sldMkLst>
          <pc:docMk/>
          <pc:sldMk cId="2981097288" sldId="258"/>
        </pc:sldMkLst>
        <pc:spChg chg="mod">
          <ac:chgData name="paddy Mcnally" userId="a076a93a594a5748" providerId="LiveId" clId="{25374582-CF58-4236-A6F9-2F4F9CFB30B2}" dt="2023-12-11T14:39:01.033" v="1011" actId="20577"/>
          <ac:spMkLst>
            <pc:docMk/>
            <pc:sldMk cId="2981097288" sldId="258"/>
            <ac:spMk id="3" creationId="{13771EF5-6FDC-BEF7-8C1C-8CFA808A586C}"/>
          </ac:spMkLst>
        </pc:spChg>
      </pc:sldChg>
      <pc:sldChg chg="modSp mod">
        <pc:chgData name="paddy Mcnally" userId="a076a93a594a5748" providerId="LiveId" clId="{25374582-CF58-4236-A6F9-2F4F9CFB30B2}" dt="2023-12-11T14:39:14.911" v="1036" actId="5793"/>
        <pc:sldMkLst>
          <pc:docMk/>
          <pc:sldMk cId="2043070024" sldId="259"/>
        </pc:sldMkLst>
        <pc:spChg chg="mod">
          <ac:chgData name="paddy Mcnally" userId="a076a93a594a5748" providerId="LiveId" clId="{25374582-CF58-4236-A6F9-2F4F9CFB30B2}" dt="2023-12-11T14:39:14.911" v="1036" actId="5793"/>
          <ac:spMkLst>
            <pc:docMk/>
            <pc:sldMk cId="2043070024" sldId="259"/>
            <ac:spMk id="3" creationId="{2114530E-169D-50BD-331F-F4AADF0CA5AE}"/>
          </ac:spMkLst>
        </pc:spChg>
      </pc:sldChg>
      <pc:sldChg chg="modSp mod">
        <pc:chgData name="paddy Mcnally" userId="a076a93a594a5748" providerId="LiveId" clId="{25374582-CF58-4236-A6F9-2F4F9CFB30B2}" dt="2023-12-11T14:39:56.709" v="1080" actId="20577"/>
        <pc:sldMkLst>
          <pc:docMk/>
          <pc:sldMk cId="2265353497" sldId="260"/>
        </pc:sldMkLst>
        <pc:spChg chg="mod">
          <ac:chgData name="paddy Mcnally" userId="a076a93a594a5748" providerId="LiveId" clId="{25374582-CF58-4236-A6F9-2F4F9CFB30B2}" dt="2023-12-11T14:39:56.709" v="1080" actId="20577"/>
          <ac:spMkLst>
            <pc:docMk/>
            <pc:sldMk cId="2265353497" sldId="260"/>
            <ac:spMk id="3" creationId="{0296A65A-5B3D-F317-B4EA-73F850A821BA}"/>
          </ac:spMkLst>
        </pc:spChg>
      </pc:sldChg>
      <pc:sldChg chg="modSp mod">
        <pc:chgData name="paddy Mcnally" userId="a076a93a594a5748" providerId="LiveId" clId="{25374582-CF58-4236-A6F9-2F4F9CFB30B2}" dt="2023-12-11T14:38:02.414" v="962" actId="20577"/>
        <pc:sldMkLst>
          <pc:docMk/>
          <pc:sldMk cId="995020809" sldId="261"/>
        </pc:sldMkLst>
        <pc:spChg chg="mod">
          <ac:chgData name="paddy Mcnally" userId="a076a93a594a5748" providerId="LiveId" clId="{25374582-CF58-4236-A6F9-2F4F9CFB30B2}" dt="2023-12-11T14:38:02.414" v="962" actId="20577"/>
          <ac:spMkLst>
            <pc:docMk/>
            <pc:sldMk cId="995020809" sldId="261"/>
            <ac:spMk id="3" creationId="{194E0E63-63AD-FEE3-403B-B1469CD06B14}"/>
          </ac:spMkLst>
        </pc:spChg>
      </pc:sldChg>
      <pc:sldChg chg="modSp mod">
        <pc:chgData name="paddy Mcnally" userId="a076a93a594a5748" providerId="LiveId" clId="{25374582-CF58-4236-A6F9-2F4F9CFB30B2}" dt="2023-12-11T11:04:50.594" v="202" actId="20577"/>
        <pc:sldMkLst>
          <pc:docMk/>
          <pc:sldMk cId="1557028520" sldId="262"/>
        </pc:sldMkLst>
        <pc:spChg chg="mod">
          <ac:chgData name="paddy Mcnally" userId="a076a93a594a5748" providerId="LiveId" clId="{25374582-CF58-4236-A6F9-2F4F9CFB30B2}" dt="2023-12-11T11:04:50.594" v="202" actId="20577"/>
          <ac:spMkLst>
            <pc:docMk/>
            <pc:sldMk cId="1557028520" sldId="262"/>
            <ac:spMk id="3" creationId="{C6DCEB41-E7E5-D997-9D5A-01FC3B9D66FD}"/>
          </ac:spMkLst>
        </pc:spChg>
      </pc:sldChg>
      <pc:sldChg chg="modSp mod">
        <pc:chgData name="paddy Mcnally" userId="a076a93a594a5748" providerId="LiveId" clId="{25374582-CF58-4236-A6F9-2F4F9CFB30B2}" dt="2023-12-11T11:15:35.803" v="402" actId="20577"/>
        <pc:sldMkLst>
          <pc:docMk/>
          <pc:sldMk cId="610703961" sldId="266"/>
        </pc:sldMkLst>
        <pc:spChg chg="mod">
          <ac:chgData name="paddy Mcnally" userId="a076a93a594a5748" providerId="LiveId" clId="{25374582-CF58-4236-A6F9-2F4F9CFB30B2}" dt="2023-12-11T11:15:35.803" v="402" actId="20577"/>
          <ac:spMkLst>
            <pc:docMk/>
            <pc:sldMk cId="610703961" sldId="266"/>
            <ac:spMk id="2" creationId="{7FFD3883-0C7B-C906-808F-728B9C3F55FF}"/>
          </ac:spMkLst>
        </pc:spChg>
      </pc:sldChg>
      <pc:sldChg chg="modSp mod">
        <pc:chgData name="paddy Mcnally" userId="a076a93a594a5748" providerId="LiveId" clId="{25374582-CF58-4236-A6F9-2F4F9CFB30B2}" dt="2023-12-11T14:38:23.746" v="984" actId="20577"/>
        <pc:sldMkLst>
          <pc:docMk/>
          <pc:sldMk cId="1487917193" sldId="267"/>
        </pc:sldMkLst>
        <pc:spChg chg="mod">
          <ac:chgData name="paddy Mcnally" userId="a076a93a594a5748" providerId="LiveId" clId="{25374582-CF58-4236-A6F9-2F4F9CFB30B2}" dt="2023-12-11T14:38:23.746" v="984" actId="20577"/>
          <ac:spMkLst>
            <pc:docMk/>
            <pc:sldMk cId="1487917193" sldId="267"/>
            <ac:spMk id="3" creationId="{859978DA-6E72-9E7E-47E5-6204CC90D9EC}"/>
          </ac:spMkLst>
        </pc:spChg>
      </pc:sldChg>
      <pc:sldChg chg="modSp new mod">
        <pc:chgData name="paddy Mcnally" userId="a076a93a594a5748" providerId="LiveId" clId="{25374582-CF58-4236-A6F9-2F4F9CFB30B2}" dt="2023-12-11T11:09:02.420" v="400" actId="5793"/>
        <pc:sldMkLst>
          <pc:docMk/>
          <pc:sldMk cId="546485192" sldId="274"/>
        </pc:sldMkLst>
        <pc:spChg chg="mod">
          <ac:chgData name="paddy Mcnally" userId="a076a93a594a5748" providerId="LiveId" clId="{25374582-CF58-4236-A6F9-2F4F9CFB30B2}" dt="2023-12-11T11:07:48.221" v="310" actId="20577"/>
          <ac:spMkLst>
            <pc:docMk/>
            <pc:sldMk cId="546485192" sldId="274"/>
            <ac:spMk id="2" creationId="{203D3956-FC2F-51C5-38A8-865BC600CB08}"/>
          </ac:spMkLst>
        </pc:spChg>
        <pc:spChg chg="mod">
          <ac:chgData name="paddy Mcnally" userId="a076a93a594a5748" providerId="LiveId" clId="{25374582-CF58-4236-A6F9-2F4F9CFB30B2}" dt="2023-12-11T11:09:02.420" v="400" actId="5793"/>
          <ac:spMkLst>
            <pc:docMk/>
            <pc:sldMk cId="546485192" sldId="274"/>
            <ac:spMk id="3" creationId="{1DF0BA74-2068-8029-D1AF-3AC20F3B6456}"/>
          </ac:spMkLst>
        </pc:spChg>
      </pc:sldChg>
      <pc:sldChg chg="modSp new del mod">
        <pc:chgData name="paddy Mcnally" userId="a076a93a594a5748" providerId="LiveId" clId="{25374582-CF58-4236-A6F9-2F4F9CFB30B2}" dt="2023-12-11T11:04:58.188" v="203" actId="47"/>
        <pc:sldMkLst>
          <pc:docMk/>
          <pc:sldMk cId="3495316008" sldId="274"/>
        </pc:sldMkLst>
        <pc:spChg chg="mod">
          <ac:chgData name="paddy Mcnally" userId="a076a93a594a5748" providerId="LiveId" clId="{25374582-CF58-4236-A6F9-2F4F9CFB30B2}" dt="2023-12-11T10:58:12.591" v="23" actId="20577"/>
          <ac:spMkLst>
            <pc:docMk/>
            <pc:sldMk cId="3495316008" sldId="274"/>
            <ac:spMk id="2" creationId="{DB9B2BD3-6D2A-5A43-3101-BFEB5B2AA01F}"/>
          </ac:spMkLst>
        </pc:spChg>
        <pc:spChg chg="mod">
          <ac:chgData name="paddy Mcnally" userId="a076a93a594a5748" providerId="LiveId" clId="{25374582-CF58-4236-A6F9-2F4F9CFB30B2}" dt="2023-12-11T11:01:53.918" v="137" actId="20577"/>
          <ac:spMkLst>
            <pc:docMk/>
            <pc:sldMk cId="3495316008" sldId="274"/>
            <ac:spMk id="3" creationId="{4CC3DD23-E35D-4C9E-56FC-D8D823C69ABC}"/>
          </ac:spMkLst>
        </pc:spChg>
      </pc:sldChg>
      <pc:sldChg chg="modSp new mod">
        <pc:chgData name="paddy Mcnally" userId="a076a93a594a5748" providerId="LiveId" clId="{25374582-CF58-4236-A6F9-2F4F9CFB30B2}" dt="2023-12-11T11:24:41.112" v="896" actId="20577"/>
        <pc:sldMkLst>
          <pc:docMk/>
          <pc:sldMk cId="1717611785" sldId="275"/>
        </pc:sldMkLst>
        <pc:spChg chg="mod">
          <ac:chgData name="paddy Mcnally" userId="a076a93a594a5748" providerId="LiveId" clId="{25374582-CF58-4236-A6F9-2F4F9CFB30B2}" dt="2023-12-11T11:15:46.112" v="403"/>
          <ac:spMkLst>
            <pc:docMk/>
            <pc:sldMk cId="1717611785" sldId="275"/>
            <ac:spMk id="2" creationId="{DC93E0AB-6847-5FF0-A850-217F1F76A679}"/>
          </ac:spMkLst>
        </pc:spChg>
        <pc:spChg chg="mod">
          <ac:chgData name="paddy Mcnally" userId="a076a93a594a5748" providerId="LiveId" clId="{25374582-CF58-4236-A6F9-2F4F9CFB30B2}" dt="2023-12-11T11:24:41.112" v="896" actId="20577"/>
          <ac:spMkLst>
            <pc:docMk/>
            <pc:sldMk cId="1717611785" sldId="275"/>
            <ac:spMk id="3" creationId="{BCC3C655-D3E5-A458-2418-06ABF39D122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49553-0E24-62F6-B239-444F7FC755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Implementing trauma informed care in practice:</a:t>
            </a:r>
            <a:br>
              <a:rPr lang="en-GB" dirty="0"/>
            </a:br>
            <a:r>
              <a:rPr lang="en-GB" sz="3600" i="1" dirty="0"/>
              <a:t>Evolving support plans from behavioural to relational support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EBD03-E45B-CBAD-1AAD-B21FAA9825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 Paddy McNally</a:t>
            </a:r>
          </a:p>
          <a:p>
            <a:r>
              <a:rPr lang="en-GB" dirty="0"/>
              <a:t>Consultant Clinical Psychologist</a:t>
            </a:r>
          </a:p>
        </p:txBody>
      </p:sp>
    </p:spTree>
    <p:extLst>
      <p:ext uri="{BB962C8B-B14F-4D97-AF65-F5344CB8AC3E}">
        <p14:creationId xmlns:p14="http://schemas.microsoft.com/office/powerpoint/2010/main" val="4043834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A77B6-583F-6E0E-A459-8415AEAB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Theoretical basis to trauma informed care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4A918-EBC7-D2AA-9B85-8743BD6045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Kim Golding Pyramid of need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2ACE2A-EF77-1962-9E21-B9C22E618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Bruce Perry – 3 Pillars</a:t>
            </a:r>
          </a:p>
          <a:p>
            <a:r>
              <a:rPr lang="en-GB" dirty="0"/>
              <a:t>Safety; Connections; Managing emotions</a:t>
            </a:r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5BB529C2-3872-5903-CB4C-8372812F97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67150" y="2052320"/>
            <a:ext cx="3691890" cy="3672700"/>
          </a:xfr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034BC923-E443-4281-54E1-18E3C579686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818463" y="2194560"/>
            <a:ext cx="3474720" cy="31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43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544A-8EBA-0C30-EAFD-F2E62091D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Trauma informed care evidence base.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824EE-88AA-35AA-EF90-11972FBC7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TIC Systematic reviews:</a:t>
            </a:r>
          </a:p>
          <a:p>
            <a:r>
              <a:rPr lang="en-GB" dirty="0"/>
              <a:t>Trauma informed care in youth inpatient and residential treatment settings – 5 core factors (Bryson et al, 2017):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multi-layered approach required, inclusive of ongoing staff training</a:t>
            </a:r>
          </a:p>
          <a:p>
            <a:r>
              <a:rPr lang="en-GB" dirty="0"/>
              <a:t>Trauma informed care in inpatient mental health settings (</a:t>
            </a:r>
            <a:r>
              <a:rPr lang="en-GB" dirty="0" err="1"/>
              <a:t>Muskett</a:t>
            </a:r>
            <a:r>
              <a:rPr lang="en-GB" dirty="0"/>
              <a:t>, 2014)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TIC starts with, and is at the heart of, nurse-client relationships.</a:t>
            </a:r>
          </a:p>
          <a:p>
            <a:r>
              <a:rPr lang="en-GB" dirty="0"/>
              <a:t>Trauma informed care in mental healthcare in the UK (Sweeney et al, 2016)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Barriers: often staff have limited/no access to regular supervision; lack of frontline staff training.</a:t>
            </a:r>
          </a:p>
          <a:p>
            <a:r>
              <a:rPr lang="en-GB" dirty="0"/>
              <a:t>Currently TIC employed in residential services for people with an ID is anecdotal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823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725B0-E7D8-7877-F5E5-FF16BAE77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Safeguarding board NI ACE’s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63BBA-5D5F-621C-DD6A-2B25EBA18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Bunting et al. review (2019)</a:t>
            </a:r>
          </a:p>
          <a:p>
            <a:r>
              <a:rPr lang="en-GB" dirty="0"/>
              <a:t>Health, Social Care, Justice, Education, Community and Voluntary systems</a:t>
            </a:r>
          </a:p>
          <a:p>
            <a:pPr marL="0" indent="0">
              <a:buNone/>
            </a:pPr>
            <a:r>
              <a:rPr lang="en-GB" dirty="0"/>
              <a:t>Common elements of Trauma Informed Care:</a:t>
            </a:r>
          </a:p>
          <a:p>
            <a:r>
              <a:rPr lang="en-GB" dirty="0"/>
              <a:t>Senior leadership commitment to affect cultural change</a:t>
            </a:r>
          </a:p>
          <a:p>
            <a:r>
              <a:rPr lang="en-GB" dirty="0"/>
              <a:t>Sufficient staff support</a:t>
            </a:r>
          </a:p>
          <a:p>
            <a:r>
              <a:rPr lang="en-GB" dirty="0"/>
              <a:t>Amplifying the voices of residents and families</a:t>
            </a:r>
          </a:p>
          <a:p>
            <a:r>
              <a:rPr lang="en-GB" dirty="0"/>
              <a:t>Aligning policies and procedures with the principles of TIC</a:t>
            </a:r>
          </a:p>
          <a:p>
            <a:r>
              <a:rPr lang="en-GB" dirty="0"/>
              <a:t>Providing outcome data to help motivate change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804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29999-8768-8219-425A-0F6DF2F47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0E591-5799-31F1-4E25-0E7A0D026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Domains for implementation of Trauma Informed Care:</a:t>
            </a:r>
          </a:p>
          <a:p>
            <a:pPr marL="0" indent="0">
              <a:buNone/>
            </a:pPr>
            <a:r>
              <a:rPr lang="en-GB" dirty="0"/>
              <a:t>Hanson and Lang (2016):</a:t>
            </a:r>
          </a:p>
          <a:p>
            <a:pPr>
              <a:buFontTx/>
              <a:buChar char="-"/>
            </a:pPr>
            <a:r>
              <a:rPr lang="en-GB" dirty="0"/>
              <a:t>Workforce Development</a:t>
            </a:r>
          </a:p>
          <a:p>
            <a:pPr lvl="1"/>
            <a:r>
              <a:rPr lang="en-GB" dirty="0"/>
              <a:t>Training</a:t>
            </a:r>
          </a:p>
          <a:p>
            <a:pPr lvl="1"/>
            <a:r>
              <a:rPr lang="en-GB" dirty="0"/>
              <a:t>On-going staff support</a:t>
            </a:r>
          </a:p>
          <a:p>
            <a:pPr lvl="1"/>
            <a:r>
              <a:rPr lang="en-GB" dirty="0"/>
              <a:t>Self-care</a:t>
            </a:r>
          </a:p>
          <a:p>
            <a:pPr lvl="1"/>
            <a:r>
              <a:rPr lang="en-GB" dirty="0"/>
              <a:t>Staff safety and wellbeing</a:t>
            </a:r>
          </a:p>
          <a:p>
            <a:pPr>
              <a:buFontTx/>
              <a:buChar char="-"/>
            </a:pPr>
            <a:r>
              <a:rPr lang="en-GB" dirty="0"/>
              <a:t>Trauma focussed services</a:t>
            </a:r>
          </a:p>
          <a:p>
            <a:pPr lvl="1"/>
            <a:r>
              <a:rPr lang="en-GB" dirty="0"/>
              <a:t>Screening and assessment</a:t>
            </a:r>
          </a:p>
          <a:p>
            <a:pPr lvl="1"/>
            <a:r>
              <a:rPr lang="en-GB" dirty="0"/>
              <a:t>Evidence-based interventions/ trauma focussed services</a:t>
            </a:r>
          </a:p>
          <a:p>
            <a:pPr>
              <a:buFontTx/>
              <a:buChar char="-"/>
            </a:pPr>
            <a:r>
              <a:rPr lang="en-GB" dirty="0"/>
              <a:t>Organisational change</a:t>
            </a:r>
          </a:p>
          <a:p>
            <a:pPr lvl="1"/>
            <a:r>
              <a:rPr lang="en-GB" dirty="0"/>
              <a:t>Leaderships buy-in and strategic planning</a:t>
            </a:r>
          </a:p>
          <a:p>
            <a:pPr lvl="1"/>
            <a:r>
              <a:rPr lang="en-GB" dirty="0"/>
              <a:t>Collaboration</a:t>
            </a:r>
          </a:p>
          <a:p>
            <a:pPr lvl="1"/>
            <a:r>
              <a:rPr lang="en-GB" dirty="0"/>
              <a:t>Physical environment</a:t>
            </a:r>
          </a:p>
          <a:p>
            <a:pPr lvl="1"/>
            <a:r>
              <a:rPr lang="en-GB" dirty="0"/>
              <a:t>Service user involvement/ peer support</a:t>
            </a:r>
          </a:p>
          <a:p>
            <a:pPr lvl="1"/>
            <a:r>
              <a:rPr lang="en-GB" dirty="0"/>
              <a:t>Monitoring and review processes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Additional domain added for ‘Setting the context’ for residential and supported living services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5557BC-6640-0CB0-3602-845C3C755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200"/>
            <a:ext cx="3444240" cy="53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25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0E7FB-5528-B9F4-9281-30062EAC2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Trauma informed care approach within a PBS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978DA-6E72-9E7E-47E5-6204CC90D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Same elements</a:t>
            </a:r>
          </a:p>
          <a:p>
            <a:pPr lvl="1"/>
            <a:r>
              <a:rPr lang="en-GB" dirty="0"/>
              <a:t>emphasis shift from behavioural response to relational</a:t>
            </a:r>
          </a:p>
          <a:p>
            <a:r>
              <a:rPr lang="en-GB" dirty="0"/>
              <a:t>Assessment</a:t>
            </a:r>
          </a:p>
          <a:p>
            <a:pPr lvl="1"/>
            <a:r>
              <a:rPr lang="en-GB" dirty="0"/>
              <a:t>Routine enquiry</a:t>
            </a:r>
          </a:p>
          <a:p>
            <a:pPr lvl="1"/>
            <a:r>
              <a:rPr lang="en-GB" dirty="0"/>
              <a:t>Considering functions through a trauma, attachment, relational lens</a:t>
            </a:r>
          </a:p>
          <a:p>
            <a:r>
              <a:rPr lang="en-GB" dirty="0"/>
              <a:t>Intervention – proactive support</a:t>
            </a:r>
          </a:p>
          <a:p>
            <a:pPr lvl="1"/>
            <a:r>
              <a:rPr lang="en-GB" dirty="0"/>
              <a:t>Safe physical environment and safe relational environment</a:t>
            </a:r>
          </a:p>
          <a:p>
            <a:pPr lvl="1"/>
            <a:r>
              <a:rPr lang="en-GB" dirty="0"/>
              <a:t>Structure/ predictability</a:t>
            </a:r>
          </a:p>
          <a:p>
            <a:pPr lvl="1"/>
            <a:r>
              <a:rPr lang="en-GB" dirty="0"/>
              <a:t>Communication environment</a:t>
            </a:r>
          </a:p>
          <a:p>
            <a:pPr lvl="1"/>
            <a:r>
              <a:rPr lang="en-GB" dirty="0"/>
              <a:t>Soothing relationships</a:t>
            </a:r>
          </a:p>
          <a:p>
            <a:pPr lvl="1"/>
            <a:r>
              <a:rPr lang="en-GB" dirty="0"/>
              <a:t>Ability to regulate and co-regulate – Sensory regulation</a:t>
            </a:r>
          </a:p>
          <a:p>
            <a:pPr lvl="1"/>
            <a:r>
              <a:rPr lang="en-GB" dirty="0"/>
              <a:t>Skills development – emotional skills</a:t>
            </a:r>
          </a:p>
          <a:p>
            <a:pPr lvl="1"/>
            <a:r>
              <a:rPr lang="en-GB" dirty="0"/>
              <a:t>Opportunities for improving quality of life</a:t>
            </a:r>
          </a:p>
          <a:p>
            <a:pPr marL="0" indent="0">
              <a:buNone/>
            </a:pPr>
            <a:r>
              <a:rPr lang="en-GB" dirty="0"/>
              <a:t>“</a:t>
            </a:r>
            <a:r>
              <a:rPr lang="en-GB" i="1" dirty="0"/>
              <a:t>Behaviours of concern are reduced by recognising and understanding a person's communication needs in a relational context and therefore being better able to meet a person’s needs</a:t>
            </a:r>
            <a:r>
              <a:rPr lang="en-GB" dirty="0"/>
              <a:t>.” (Learning disability senate, 2023)</a:t>
            </a:r>
          </a:p>
        </p:txBody>
      </p:sp>
    </p:spTree>
    <p:extLst>
      <p:ext uri="{BB962C8B-B14F-4D97-AF65-F5344CB8AC3E}">
        <p14:creationId xmlns:p14="http://schemas.microsoft.com/office/powerpoint/2010/main" val="1487917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E2D5E-8871-3BC2-258D-85717052A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Trauma informed care approach within a PBS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5F63D-275F-E4BC-8C1F-6CD793EDD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In a typically regulated state:</a:t>
            </a:r>
          </a:p>
          <a:p>
            <a:r>
              <a:rPr lang="en-GB" dirty="0">
                <a:solidFill>
                  <a:schemeClr val="tx1"/>
                </a:solidFill>
              </a:rPr>
              <a:t>Feeling safe and secure in physical and relational environment</a:t>
            </a:r>
          </a:p>
          <a:p>
            <a:r>
              <a:rPr lang="en-GB" dirty="0">
                <a:solidFill>
                  <a:schemeClr val="tx1"/>
                </a:solidFill>
              </a:rPr>
              <a:t>Having consistent attachment figures, who are attuned to my needs</a:t>
            </a:r>
          </a:p>
          <a:p>
            <a:r>
              <a:rPr lang="en-GB" dirty="0">
                <a:solidFill>
                  <a:schemeClr val="tx1"/>
                </a:solidFill>
              </a:rPr>
              <a:t>Have consistent and predictable routines</a:t>
            </a:r>
          </a:p>
          <a:p>
            <a:r>
              <a:rPr lang="en-GB" dirty="0">
                <a:solidFill>
                  <a:schemeClr val="tx1"/>
                </a:solidFill>
              </a:rPr>
              <a:t>Feeling in control – involved in mutual decision making</a:t>
            </a:r>
          </a:p>
          <a:p>
            <a:r>
              <a:rPr lang="en-GB" dirty="0">
                <a:solidFill>
                  <a:schemeClr val="tx1"/>
                </a:solidFill>
              </a:rPr>
              <a:t>Able to understand my own emotional reactions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277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E6B2-069A-64BD-BCF7-29D7D26DC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Trauma informed care approach within a PBS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71EF5-6FDC-BEF7-8C1C-8CFA808A5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Starting to show signs of distress (Reactive support):</a:t>
            </a:r>
          </a:p>
          <a:p>
            <a:r>
              <a:rPr lang="en-GB" dirty="0">
                <a:solidFill>
                  <a:schemeClr val="tx1"/>
                </a:solidFill>
              </a:rPr>
              <a:t>People around me are attuned to triggers for me</a:t>
            </a:r>
          </a:p>
          <a:p>
            <a:r>
              <a:rPr lang="en-GB" dirty="0">
                <a:solidFill>
                  <a:schemeClr val="tx1"/>
                </a:solidFill>
              </a:rPr>
              <a:t>People around me are regulated themselves</a:t>
            </a:r>
          </a:p>
          <a:p>
            <a:r>
              <a:rPr lang="en-GB" dirty="0">
                <a:solidFill>
                  <a:schemeClr val="tx1"/>
                </a:solidFill>
              </a:rPr>
              <a:t>As my ability to tolerate environmental demands decreases, adjustments are made to help me stay regulated.</a:t>
            </a:r>
          </a:p>
          <a:p>
            <a:r>
              <a:rPr lang="en-GB" dirty="0">
                <a:solidFill>
                  <a:schemeClr val="tx1"/>
                </a:solidFill>
              </a:rPr>
              <a:t>As I move into hyper/ hypo arousal you will see changes in my behaviour. The behaviours you see are often ones that I needed in order to survive in earlier relationships/ environments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097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50FC6-70AF-6064-DE81-67C26743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Trauma informed care approach within a PBS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4530E-169D-50BD-331F-F4AADF0CA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Reached a high level of distress (Reactive support):</a:t>
            </a:r>
          </a:p>
          <a:p>
            <a:r>
              <a:rPr lang="en-GB" dirty="0">
                <a:solidFill>
                  <a:schemeClr val="tx1"/>
                </a:solidFill>
              </a:rPr>
              <a:t>At this point I am no longer in control of my reactions and my ‘thinking’ brain is not as engaged</a:t>
            </a:r>
          </a:p>
          <a:p>
            <a:r>
              <a:rPr lang="en-GB" dirty="0">
                <a:solidFill>
                  <a:schemeClr val="tx1"/>
                </a:solidFill>
              </a:rPr>
              <a:t>I need the people around me to be aware of their own responses to my distress</a:t>
            </a:r>
          </a:p>
          <a:p>
            <a:r>
              <a:rPr lang="en-GB" dirty="0">
                <a:solidFill>
                  <a:schemeClr val="tx1"/>
                </a:solidFill>
              </a:rPr>
              <a:t>I need the people around me to be emotionally regulated to help me regulate my emotions</a:t>
            </a:r>
          </a:p>
          <a:p>
            <a:r>
              <a:rPr lang="en-GB" dirty="0">
                <a:solidFill>
                  <a:schemeClr val="tx1"/>
                </a:solidFill>
              </a:rPr>
              <a:t>People around me should be aware that some of their natural responses can be re-traumatising for 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070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EFEC1-0753-BFC6-1B04-0F95BE5FD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Trauma informed care approach within a PBS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6A65A-5B3D-F317-B4EA-73F850A82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What </a:t>
            </a:r>
            <a:r>
              <a:rPr lang="en-GB">
                <a:solidFill>
                  <a:schemeClr val="tx1"/>
                </a:solidFill>
              </a:rPr>
              <a:t>happens after: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I may feel shame and guilt for my actions</a:t>
            </a:r>
          </a:p>
          <a:p>
            <a:r>
              <a:rPr lang="en-GB" dirty="0">
                <a:solidFill>
                  <a:schemeClr val="tx1"/>
                </a:solidFill>
              </a:rPr>
              <a:t>I may seek reassurance from familiar staff/ attachment figures that our relationships is ok.</a:t>
            </a:r>
          </a:p>
          <a:p>
            <a:r>
              <a:rPr lang="en-GB" dirty="0">
                <a:solidFill>
                  <a:schemeClr val="tx1"/>
                </a:solidFill>
              </a:rPr>
              <a:t>I will need our relationship to be repaired </a:t>
            </a:r>
          </a:p>
          <a:p>
            <a:r>
              <a:rPr lang="en-GB" dirty="0">
                <a:solidFill>
                  <a:schemeClr val="tx1"/>
                </a:solidFill>
              </a:rPr>
              <a:t>Nurture statements are important to 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353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BB63B-5DB0-B393-DD07-816AF193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to implementing relational support within a trauma informed care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E0E63-63AD-FEE3-403B-B1469CD06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Crisis in care sector – high staff turnover/ challenges to recruitment</a:t>
            </a:r>
          </a:p>
          <a:p>
            <a:r>
              <a:rPr lang="en-GB" dirty="0"/>
              <a:t>Skills required – higher levels of complexity</a:t>
            </a:r>
          </a:p>
          <a:p>
            <a:r>
              <a:rPr lang="en-GB" dirty="0"/>
              <a:t>Systems investing in their staff</a:t>
            </a:r>
          </a:p>
          <a:p>
            <a:r>
              <a:rPr lang="en-GB" dirty="0"/>
              <a:t>Staff experience of trauma and vicarious trauma</a:t>
            </a:r>
          </a:p>
          <a:p>
            <a:r>
              <a:rPr lang="en-GB" dirty="0"/>
              <a:t>Investment in PBS framework/ behavioural understanding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02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FB1DF-191F-D180-C8E5-F8BC3C136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Implementing trauma informed care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B2C01-C2B4-CE6C-AB86-E148F45BD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Overview</a:t>
            </a:r>
          </a:p>
          <a:p>
            <a:r>
              <a:rPr lang="en-GB" dirty="0"/>
              <a:t>Trauma experiences for people with a learning disability</a:t>
            </a:r>
          </a:p>
          <a:p>
            <a:r>
              <a:rPr lang="en-GB" dirty="0"/>
              <a:t>Considering ‘behaviours’ from a trauma perspective</a:t>
            </a:r>
          </a:p>
          <a:p>
            <a:r>
              <a:rPr lang="en-GB" dirty="0"/>
              <a:t>Trauma informed care</a:t>
            </a:r>
          </a:p>
          <a:p>
            <a:r>
              <a:rPr lang="en-GB" dirty="0"/>
              <a:t>Relational context for support plans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947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BFB0A-6D92-75D6-1012-BA07A8E2A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Trauma and people with a learning disability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CEB41-E7E5-D997-9D5A-01FC3B9D6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Trauma and people with a learning disability – prevalence </a:t>
            </a:r>
          </a:p>
          <a:p>
            <a:pPr lvl="1"/>
            <a:r>
              <a:rPr lang="en-GB" dirty="0"/>
              <a:t>Increased experiences compared to the rest of the general population (Catani &amp; </a:t>
            </a:r>
            <a:r>
              <a:rPr lang="en-GB" dirty="0" err="1"/>
              <a:t>Sossalla</a:t>
            </a:r>
            <a:r>
              <a:rPr lang="en-GB" dirty="0"/>
              <a:t>, 2015, Sullivan, 2009)</a:t>
            </a:r>
          </a:p>
          <a:p>
            <a:pPr lvl="1"/>
            <a:r>
              <a:rPr lang="en-GB" dirty="0"/>
              <a:t>Greater impact (Davies et al, 2021), Challenges to recovery (Skelly, 2020)</a:t>
            </a:r>
          </a:p>
          <a:p>
            <a:pPr lvl="1"/>
            <a:r>
              <a:rPr lang="en-GB" dirty="0"/>
              <a:t>Direct care staff have increased experiences compared to the rest of the general population (Keesler, 2018; Esaki &amp; Larkin-Holloway, 2013)</a:t>
            </a:r>
          </a:p>
          <a:p>
            <a:r>
              <a:rPr lang="en-GB" dirty="0"/>
              <a:t>Trauma and people with a learning disability – vulnerability (McGilvery 2018)</a:t>
            </a:r>
          </a:p>
          <a:p>
            <a:pPr lvl="1"/>
            <a:r>
              <a:rPr lang="en-GB" dirty="0"/>
              <a:t>Dependence on others as caretakers</a:t>
            </a:r>
          </a:p>
          <a:p>
            <a:pPr lvl="1"/>
            <a:r>
              <a:rPr lang="en-GB" dirty="0"/>
              <a:t>Limited understanding of what constitutes abuse/ unable leave their environment</a:t>
            </a:r>
          </a:p>
          <a:p>
            <a:pPr lvl="1"/>
            <a:r>
              <a:rPr lang="en-GB" dirty="0"/>
              <a:t>Desire to ‘fit in’</a:t>
            </a:r>
          </a:p>
          <a:p>
            <a:pPr lvl="1"/>
            <a:r>
              <a:rPr lang="en-GB" dirty="0"/>
              <a:t>Compliance with authority figures</a:t>
            </a:r>
          </a:p>
          <a:p>
            <a:r>
              <a:rPr lang="en-GB" dirty="0"/>
              <a:t>Trauma and people with a learning disability – single event vs complex/ enduring </a:t>
            </a:r>
          </a:p>
          <a:p>
            <a:pPr lvl="1"/>
            <a:r>
              <a:rPr lang="en-GB" dirty="0"/>
              <a:t>Typically occurring in the context of relationships, where escape is difficult or impossible (Reed et al, 2016)</a:t>
            </a:r>
          </a:p>
        </p:txBody>
      </p:sp>
    </p:spTree>
    <p:extLst>
      <p:ext uri="{BB962C8B-B14F-4D97-AF65-F5344CB8AC3E}">
        <p14:creationId xmlns:p14="http://schemas.microsoft.com/office/powerpoint/2010/main" val="1557028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A1CD8-55B1-F1BC-FA80-5864C0E93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Trauma and people with a learning disability -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71737-3785-6C4C-12D1-4CCF8EADD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Similar impact on Physical and Mental health to the rest of the general population. </a:t>
            </a:r>
          </a:p>
          <a:p>
            <a:r>
              <a:rPr lang="en-GB" dirty="0"/>
              <a:t>Expressed behaviourally and emotionally rather than cognitively – </a:t>
            </a:r>
            <a:r>
              <a:rPr lang="en-GB" dirty="0" err="1"/>
              <a:t>Rittmannsberger</a:t>
            </a:r>
            <a:r>
              <a:rPr lang="en-GB" dirty="0"/>
              <a:t> et al. (2019) </a:t>
            </a:r>
          </a:p>
          <a:p>
            <a:r>
              <a:rPr lang="en-GB" dirty="0"/>
              <a:t>Outwardly directed aggression – (altered arousal – mediated by mental health) – Clarke et al. (2016); </a:t>
            </a:r>
            <a:r>
              <a:rPr lang="en-GB" dirty="0" err="1"/>
              <a:t>Rittmannsberger</a:t>
            </a:r>
            <a:r>
              <a:rPr lang="en-GB" dirty="0"/>
              <a:t> (2020)</a:t>
            </a:r>
          </a:p>
          <a:p>
            <a:r>
              <a:rPr lang="en-GB" dirty="0"/>
              <a:t> Symptoms such as flash backs/ re-experiencing can be more difficult to observe and require knowledge of the individual – Lemmon &amp; </a:t>
            </a:r>
            <a:r>
              <a:rPr lang="en-GB" dirty="0" err="1"/>
              <a:t>Mizes</a:t>
            </a:r>
            <a:r>
              <a:rPr lang="en-GB" dirty="0"/>
              <a:t> (2002) </a:t>
            </a:r>
          </a:p>
          <a:p>
            <a:r>
              <a:rPr lang="en-GB" dirty="0"/>
              <a:t>Deterioration of adaptive skills (more severe/ profound disability) – </a:t>
            </a:r>
            <a:r>
              <a:rPr lang="en-GB" dirty="0" err="1"/>
              <a:t>Kildahl</a:t>
            </a:r>
            <a:r>
              <a:rPr lang="en-GB" dirty="0"/>
              <a:t> (2020); Roswell et al. (2013); Murphy (2003) </a:t>
            </a:r>
          </a:p>
          <a:p>
            <a:r>
              <a:rPr lang="en-GB" dirty="0"/>
              <a:t>Impact of trauma can be expressed without reaching diagnostic levels for PTSD or C-PTS</a:t>
            </a:r>
          </a:p>
        </p:txBody>
      </p:sp>
    </p:spTree>
    <p:extLst>
      <p:ext uri="{BB962C8B-B14F-4D97-AF65-F5344CB8AC3E}">
        <p14:creationId xmlns:p14="http://schemas.microsoft.com/office/powerpoint/2010/main" val="3404370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D3956-FC2F-51C5-38A8-865BC600C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Considering behaviours from a trauma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0BA74-2068-8029-D1AF-3AC20F3B6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Challenging behaviour </a:t>
            </a:r>
          </a:p>
          <a:p>
            <a:pPr marL="0" indent="0" algn="ctr">
              <a:buNone/>
            </a:pPr>
            <a:r>
              <a:rPr lang="en-GB" sz="4000" dirty="0"/>
              <a:t>	versus</a:t>
            </a:r>
          </a:p>
          <a:p>
            <a:pPr marL="0" indent="0" algn="ctr">
              <a:buNone/>
            </a:pPr>
            <a:r>
              <a:rPr lang="en-GB" sz="4000" dirty="0"/>
              <a:t> distress behaviour as a result of trauma</a:t>
            </a:r>
          </a:p>
        </p:txBody>
      </p:sp>
    </p:spTree>
    <p:extLst>
      <p:ext uri="{BB962C8B-B14F-4D97-AF65-F5344CB8AC3E}">
        <p14:creationId xmlns:p14="http://schemas.microsoft.com/office/powerpoint/2010/main" val="546485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7D32E-E470-7370-C062-9F8E9C243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Challenging behaviour or distress behaviour?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8B898-4E8F-7B9F-ED81-825AF2B2C8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Challenging behaviour: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1E7DEB-A38B-A43C-A88C-9126B9A53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912" y="1890832"/>
            <a:ext cx="3474720" cy="402336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Problem located within the person</a:t>
            </a:r>
          </a:p>
          <a:p>
            <a:r>
              <a:rPr lang="en-GB" dirty="0"/>
              <a:t>Management tends to be more behavioural focused</a:t>
            </a:r>
          </a:p>
          <a:p>
            <a:r>
              <a:rPr lang="en-GB" dirty="0"/>
              <a:t>Assessment can be reductionist – asks ‘what happens?’ </a:t>
            </a:r>
          </a:p>
          <a:p>
            <a:r>
              <a:rPr lang="en-GB" dirty="0"/>
              <a:t>Common language/ clearly defined intervention</a:t>
            </a:r>
          </a:p>
          <a:p>
            <a:r>
              <a:rPr lang="en-GB" dirty="0"/>
              <a:t>Can influence changes in behaviour </a:t>
            </a:r>
          </a:p>
          <a:p>
            <a:r>
              <a:rPr lang="en-GB" dirty="0"/>
              <a:t>Alternative causes overlooked</a:t>
            </a:r>
          </a:p>
          <a:p>
            <a:r>
              <a:rPr lang="en-GB" dirty="0"/>
              <a:t>Interventions can be re-traumatising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98349-A53A-37A5-CAFB-D520ABF82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Distress behaviour as a result of trauma: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6DF34F-A395-5C89-D8F3-EAB1D50ED50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Relational understanding of the behaviour</a:t>
            </a:r>
          </a:p>
          <a:p>
            <a:r>
              <a:rPr lang="en-GB" dirty="0"/>
              <a:t>Intervention therapeutic focus – distress reduction</a:t>
            </a:r>
          </a:p>
          <a:p>
            <a:r>
              <a:rPr lang="en-GB" dirty="0"/>
              <a:t>Assessment more formulation based – asks ‘why it happens?’</a:t>
            </a:r>
          </a:p>
          <a:p>
            <a:r>
              <a:rPr lang="en-GB" dirty="0"/>
              <a:t>Relational interventions can be more difficult to define</a:t>
            </a:r>
          </a:p>
          <a:p>
            <a:r>
              <a:rPr lang="en-GB" dirty="0"/>
              <a:t>Can take a long time and resource investment to see reduction in distress</a:t>
            </a:r>
          </a:p>
        </p:txBody>
      </p:sp>
    </p:spTree>
    <p:extLst>
      <p:ext uri="{BB962C8B-B14F-4D97-AF65-F5344CB8AC3E}">
        <p14:creationId xmlns:p14="http://schemas.microsoft.com/office/powerpoint/2010/main" val="2754858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3E0AB-6847-5FF0-A850-217F1F76A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trauma informed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3C655-D3E5-A458-2418-06ABF39D1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Organisational change framework focussing on culture, policies, and practice across the system to have a trauma focus (De Candia, 2014)</a:t>
            </a:r>
          </a:p>
          <a:p>
            <a:r>
              <a:rPr lang="en-GB" dirty="0"/>
              <a:t>Top down – bottom up change</a:t>
            </a:r>
          </a:p>
          <a:p>
            <a:r>
              <a:rPr lang="en-GB" dirty="0"/>
              <a:t>Organisational change requires constant reflection to move towards and maintain a trauma responsive service</a:t>
            </a:r>
          </a:p>
          <a:p>
            <a:r>
              <a:rPr lang="en-GB" dirty="0"/>
              <a:t>Underpinned by general enquiry of ‘what happened to you?’ vs ‘what’s wrong with you?’ – Power Threat Meaning Framework (BPS, 2018)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611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3883-0C7B-C906-808F-728B9C3F5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trauma informed care?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1E666-B8F8-BCDA-9A5E-DCD0EDB869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Key principles (SAMHSA 2014)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56DC6-F5A8-E142-CB1E-F01B1C5AA5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Safety</a:t>
            </a:r>
          </a:p>
          <a:p>
            <a:r>
              <a:rPr lang="en-GB" dirty="0"/>
              <a:t>Trustworthiness </a:t>
            </a:r>
          </a:p>
          <a:p>
            <a:r>
              <a:rPr lang="en-GB" dirty="0"/>
              <a:t>Choice and voice</a:t>
            </a:r>
          </a:p>
          <a:p>
            <a:r>
              <a:rPr lang="en-GB" dirty="0"/>
              <a:t>Collaboration</a:t>
            </a:r>
          </a:p>
          <a:p>
            <a:r>
              <a:rPr lang="en-GB" dirty="0"/>
              <a:t>Empowerment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AA85CA-0652-D9C1-085C-FDB0EC0B8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Addition of the trauma lens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AA2323-FEFD-E10C-74C5-AE8C9898441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Safety – consideration of threats/ perceived threats</a:t>
            </a:r>
          </a:p>
          <a:p>
            <a:r>
              <a:rPr lang="en-GB" dirty="0"/>
              <a:t>Trustworthiness – trust has been broken</a:t>
            </a:r>
          </a:p>
          <a:p>
            <a:r>
              <a:rPr lang="en-GB" dirty="0"/>
              <a:t>Choice and voice – experience of powerlessness</a:t>
            </a:r>
          </a:p>
          <a:p>
            <a:r>
              <a:rPr lang="en-GB" dirty="0"/>
              <a:t>Collaboration – experience of coercive control</a:t>
            </a:r>
          </a:p>
          <a:p>
            <a:r>
              <a:rPr lang="en-GB" dirty="0"/>
              <a:t>Empowerment – Experience of feeling disempowered.</a:t>
            </a:r>
          </a:p>
        </p:txBody>
      </p:sp>
    </p:spTree>
    <p:extLst>
      <p:ext uri="{BB962C8B-B14F-4D97-AF65-F5344CB8AC3E}">
        <p14:creationId xmlns:p14="http://schemas.microsoft.com/office/powerpoint/2010/main" val="610703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EF43A-EDC9-CE78-FD5A-B4CAC3792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spc="-100"/>
              <a:t>What is trauma informed care?</a:t>
            </a:r>
            <a:br>
              <a:rPr lang="en-US" sz="3700" spc="-100"/>
            </a:br>
            <a:r>
              <a:rPr lang="en-US" sz="3700" spc="-100"/>
              <a:t>SAMHSA 4 key assumptions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34AA9D1-A930-9CA6-196E-7A07FB2FA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0640" y="917811"/>
            <a:ext cx="6367271" cy="50142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35810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490</TotalTime>
  <Words>1312</Words>
  <Application>Microsoft Office PowerPoint</Application>
  <PresentationFormat>Widescreen</PresentationFormat>
  <Paragraphs>152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Corbel</vt:lpstr>
      <vt:lpstr>Wingdings 2</vt:lpstr>
      <vt:lpstr>Frame</vt:lpstr>
      <vt:lpstr>Implementing trauma informed care in practice: Evolving support plans from behavioural to relational support</vt:lpstr>
      <vt:lpstr>Implementing trauma informed care in practice</vt:lpstr>
      <vt:lpstr>Trauma and people with a learning disability</vt:lpstr>
      <vt:lpstr>Trauma and people with a learning disability - presentation</vt:lpstr>
      <vt:lpstr>Considering behaviours from a trauma perspective</vt:lpstr>
      <vt:lpstr>Challenging behaviour or distress behaviour?</vt:lpstr>
      <vt:lpstr>What is trauma informed care?</vt:lpstr>
      <vt:lpstr>What is trauma informed care?</vt:lpstr>
      <vt:lpstr>What is trauma informed care? SAMHSA 4 key assumptions</vt:lpstr>
      <vt:lpstr>Theoretical basis to trauma informed care</vt:lpstr>
      <vt:lpstr>Trauma informed care evidence base.</vt:lpstr>
      <vt:lpstr>Safeguarding board NI ACE’s project</vt:lpstr>
      <vt:lpstr>PowerPoint Presentation</vt:lpstr>
      <vt:lpstr>Trauma informed care approach within a PBS framework</vt:lpstr>
      <vt:lpstr>Trauma informed care approach within a PBS framework</vt:lpstr>
      <vt:lpstr>Trauma informed care approach within a PBS framework</vt:lpstr>
      <vt:lpstr>Trauma informed care approach within a PBS framework</vt:lpstr>
      <vt:lpstr>Trauma informed care approach within a PBS framework</vt:lpstr>
      <vt:lpstr>Challenges to implementing relational support within a trauma informed care framework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trauma informed care in practice: Evolving support plans from behavioural to relational support</dc:title>
  <dc:creator>Patrick McNally</dc:creator>
  <cp:lastModifiedBy>Patrick McNally</cp:lastModifiedBy>
  <cp:revision>1</cp:revision>
  <dcterms:created xsi:type="dcterms:W3CDTF">2023-12-05T11:28:11Z</dcterms:created>
  <dcterms:modified xsi:type="dcterms:W3CDTF">2023-12-11T14:39:58Z</dcterms:modified>
</cp:coreProperties>
</file>