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67" r:id="rId4"/>
    <p:sldId id="304" r:id="rId5"/>
    <p:sldId id="311" r:id="rId6"/>
    <p:sldId id="312" r:id="rId7"/>
    <p:sldId id="292" r:id="rId8"/>
    <p:sldId id="293" r:id="rId9"/>
    <p:sldId id="295" r:id="rId10"/>
    <p:sldId id="296" r:id="rId11"/>
    <p:sldId id="313" r:id="rId12"/>
    <p:sldId id="323" r:id="rId13"/>
    <p:sldId id="299" r:id="rId14"/>
    <p:sldId id="282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81"/>
  </p:normalViewPr>
  <p:slideViewPr>
    <p:cSldViewPr snapToGrid="0" snapToObjects="1">
      <p:cViewPr varScale="1">
        <p:scale>
          <a:sx n="60" d="100"/>
          <a:sy n="60" d="100"/>
        </p:scale>
        <p:origin x="7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5CB47F-2D15-894A-9E91-FFC0EF017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4C5F3F-7100-A54F-BFB2-6387252BD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C3523F-0157-3E41-92B0-DA72C4D1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AA996B-ACD4-5146-9E0A-1E8F651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DC87B0-7AAD-B943-AF53-B65E2AE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71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288A8-7680-3145-A460-2C19F31A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0817F54-2567-EB4C-B127-89B73070C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72D626-C29A-1E45-A6B8-4C18FB5B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AF8F28-4B75-AB47-9029-0E3FDAF8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AA29DC-B4C6-6443-BCBE-B2E05108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0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AEFC4F2-2A6E-9542-9EC0-A661F4915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F5AD4CE-A45A-C547-8840-8181EBECF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613751-0F92-6B41-ADA6-F4E843AD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2FDDCB-4C4B-D44B-8323-D24A93AD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D4010C-0F71-5C4B-A8A9-41580E66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7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3F0CC3-2AFB-2B42-AC5C-DFBC30FA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63D0B6-0450-584E-9A9E-794D88F5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3D3DC5-5182-FA4B-825C-EBD3A880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D6AAF0-E0F6-E444-B5E2-3CD030D7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C4E838-CA4C-A14F-A93D-1ACBC2C2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3725F1-D0B9-CC45-80CC-434F2998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0D40B7-923D-5D48-8B05-BC1A28126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97507A-B7E0-5F4D-970D-C547434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C6FED4-2B1F-F041-BE5F-980DDAF1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71C920-E77A-384C-B462-8CEDBA0A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67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2B4963-0C50-CA41-A3E3-1F775BE8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5B6A29-176E-9D49-AD88-C134F59B5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DE212C-F0E5-8040-9B33-6D896C7CC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3A868C-14A4-964D-AC6E-A2B10705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D2D9E4-ED1F-B241-B36A-B4297476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DDCE54E-718D-9C42-B625-53ABECC2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22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BFD663-45C5-A349-A40A-60362A54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0962FE-8944-A649-A758-DCB604781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BCCC90A-A2D5-E047-8A88-273B8A055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3F00CF8-8486-0343-956F-C130D12A9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44708CC-1F8A-CE41-9473-75B757A58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C2E8AF3-AD3F-454E-BFB4-3F0DD425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7FF3D55-2528-1143-839A-6990F0B9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A1E8008-D95E-684C-8274-05E86178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90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ABBFA-C8D3-924A-AECB-A9D8F2C8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3D2A164-2701-514D-9882-4F05512B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458F9B2-419A-5F4E-8F91-4189C45F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A94AF5-DB65-9E41-8A0E-39A21FE1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92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CE75DA-69F1-1A46-A072-D02F8AA6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DC7D6A3-6933-FE42-A0B8-99EE9A2E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EFAF9F4-EF9E-0247-9911-E2F02270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0F052A-399F-9840-BF48-DEFAF369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79DF8E-EAE0-154B-8032-660E3D7BC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9D430A-C0AC-F54E-A223-27CCA749F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A6E67E2-6487-D148-84C5-7A343D75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B28984-D7FB-2D43-8BDC-5DBCECFC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B6186A-FE15-0F43-932D-078AF5BF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31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9FDAE6-1CDB-D841-9751-3E02A2C4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118DBE9-6E67-0A45-B98F-1E4DBE6B5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52A618-CE84-1A40-97EF-36F740001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BE596C-958B-2D46-9A13-27B76488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6AB2BE-BB45-744B-9295-A5D83B05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995462-4EDC-DC46-AF36-CB9DF64E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62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C2FE42A-5808-1648-8468-CE6C77CB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5C26AD0-0625-474F-B348-0C1C7C492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64B16E-6AF4-A842-BE0E-8755C1F45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9FDD-CF8F-F346-A5A6-2A3EBB2BE2F8}" type="datetimeFigureOut">
              <a:rPr lang="sv-SE" smtClean="0"/>
              <a:t>2023-12-29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5510D8-13F1-7648-96C1-8B2DC0938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83C67-7612-334C-ABA8-3FBF5C909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645C-1CB9-964A-8903-904EA93476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5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4F234-7AAB-724A-9329-822E3D0F0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390" y="793532"/>
            <a:ext cx="10811073" cy="1858228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4000" b="1" dirty="0" err="1"/>
              <a:t>Disregarded</a:t>
            </a:r>
            <a:r>
              <a:rPr lang="sv-SE" sz="4000" b="1" dirty="0"/>
              <a:t> </a:t>
            </a:r>
            <a:r>
              <a:rPr lang="sv-SE" sz="4000" b="1" dirty="0" err="1"/>
              <a:t>ghosts</a:t>
            </a:r>
            <a:r>
              <a:rPr lang="sv-SE" sz="4000" b="1" dirty="0"/>
              <a:t> </a:t>
            </a:r>
            <a:r>
              <a:rPr lang="sv-SE" sz="4000" b="1" dirty="0" err="1"/>
              <a:t>of</a:t>
            </a:r>
            <a:r>
              <a:rPr lang="sv-SE" sz="4000" b="1" dirty="0"/>
              <a:t> </a:t>
            </a:r>
            <a:r>
              <a:rPr lang="sv-SE" sz="4000" b="1" dirty="0" err="1"/>
              <a:t>contested</a:t>
            </a:r>
            <a:r>
              <a:rPr lang="sv-SE" sz="4000" b="1" dirty="0"/>
              <a:t> </a:t>
            </a:r>
            <a:r>
              <a:rPr lang="sv-SE" sz="4000" b="1" dirty="0" err="1"/>
              <a:t>nurseries</a:t>
            </a:r>
            <a:r>
              <a:rPr lang="sv-SE" sz="4000" b="1" dirty="0"/>
              <a:t>:</a:t>
            </a:r>
            <a:br>
              <a:rPr lang="sv-SE" sz="4000" b="1" dirty="0"/>
            </a:b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2800" dirty="0"/>
              <a:t>Experiences </a:t>
            </a:r>
            <a:r>
              <a:rPr lang="sv-SE" sz="2800" dirty="0" err="1"/>
              <a:t>of</a:t>
            </a:r>
            <a:r>
              <a:rPr lang="sv-SE" sz="2800" dirty="0"/>
              <a:t> interpersonal trauma </a:t>
            </a:r>
            <a:r>
              <a:rPr lang="sv-SE" sz="2800" dirty="0" err="1"/>
              <a:t>among</a:t>
            </a:r>
            <a:r>
              <a:rPr lang="sv-SE" sz="2800" dirty="0"/>
              <a:t> </a:t>
            </a:r>
            <a:r>
              <a:rPr lang="sv-SE" sz="2800" dirty="0" err="1"/>
              <a:t>parents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intellectual</a:t>
            </a:r>
            <a:r>
              <a:rPr lang="sv-SE" sz="2800" dirty="0"/>
              <a:t> </a:t>
            </a:r>
            <a:r>
              <a:rPr lang="sv-SE" sz="2800" dirty="0" err="1"/>
              <a:t>disability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endParaRPr lang="sv-SE" sz="22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0BB5596-608E-4F7A-6255-A68D24863AF7}"/>
              </a:ext>
            </a:extLst>
          </p:cNvPr>
          <p:cNvSpPr txBox="1"/>
          <p:nvPr/>
        </p:nvSpPr>
        <p:spPr>
          <a:xfrm>
            <a:off x="546537" y="2024717"/>
            <a:ext cx="11075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+mj-lt"/>
              </a:rPr>
              <a:t>Mårten Hammarlund</a:t>
            </a:r>
            <a:br>
              <a:rPr lang="sv-SE" sz="2400" dirty="0">
                <a:latin typeface="+mj-lt"/>
              </a:rPr>
            </a:br>
            <a:r>
              <a:rPr lang="sv-SE" dirty="0">
                <a:latin typeface="+mj-lt"/>
              </a:rPr>
              <a:t>Lic. </a:t>
            </a:r>
            <a:r>
              <a:rPr lang="sv-SE" dirty="0" err="1">
                <a:latin typeface="+mj-lt"/>
              </a:rPr>
              <a:t>clinical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psychologist</a:t>
            </a:r>
            <a:r>
              <a:rPr lang="sv-SE" dirty="0">
                <a:latin typeface="+mj-lt"/>
              </a:rPr>
              <a:t>, Lic. </a:t>
            </a:r>
            <a:r>
              <a:rPr lang="sv-SE" dirty="0" err="1">
                <a:latin typeface="+mj-lt"/>
              </a:rPr>
              <a:t>child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psychotherapist</a:t>
            </a:r>
            <a:r>
              <a:rPr lang="sv-SE" dirty="0">
                <a:latin typeface="+mj-lt"/>
              </a:rPr>
              <a:t>, Spec. </a:t>
            </a:r>
            <a:r>
              <a:rPr lang="sv-SE" dirty="0" err="1">
                <a:latin typeface="+mj-lt"/>
              </a:rPr>
              <a:t>Psy</a:t>
            </a:r>
            <a:r>
              <a:rPr lang="sv-SE" dirty="0">
                <a:latin typeface="+mj-lt"/>
              </a:rPr>
              <a:t>. in </a:t>
            </a:r>
            <a:r>
              <a:rPr lang="sv-SE" dirty="0" err="1">
                <a:latin typeface="+mj-lt"/>
              </a:rPr>
              <a:t>clinical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child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psychology</a:t>
            </a:r>
            <a:r>
              <a:rPr lang="sv-SE" dirty="0">
                <a:latin typeface="+mj-lt"/>
              </a:rPr>
              <a:t>, The Erica Foundation</a:t>
            </a:r>
            <a:r>
              <a:rPr lang="sv-SE" sz="2000" dirty="0">
                <a:latin typeface="+mj-lt"/>
              </a:rPr>
              <a:t/>
            </a:r>
            <a:br>
              <a:rPr lang="sv-SE" sz="2000" dirty="0">
                <a:latin typeface="+mj-lt"/>
              </a:rPr>
            </a:br>
            <a:r>
              <a:rPr lang="sv-SE" dirty="0">
                <a:latin typeface="+mj-lt"/>
              </a:rPr>
              <a:t>PhD </a:t>
            </a:r>
            <a:r>
              <a:rPr lang="sv-SE" dirty="0" err="1">
                <a:latin typeface="+mj-lt"/>
              </a:rPr>
              <a:t>candidate</a:t>
            </a:r>
            <a:r>
              <a:rPr lang="sv-SE" dirty="0">
                <a:latin typeface="+mj-lt"/>
              </a:rPr>
              <a:t> in </a:t>
            </a:r>
            <a:r>
              <a:rPr lang="sv-SE" dirty="0" err="1">
                <a:latin typeface="+mj-lt"/>
              </a:rPr>
              <a:t>developmental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psychology</a:t>
            </a:r>
            <a:r>
              <a:rPr lang="sv-SE" dirty="0">
                <a:latin typeface="+mj-lt"/>
              </a:rPr>
              <a:t>, Stockholm University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49B753-6FBC-148B-B1AE-F85A6280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44" y="3348990"/>
            <a:ext cx="4458855" cy="295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6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7EC1B-42FE-4945-849D-2EAF7AB1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ea typeface="Baskerville" panose="02020502070401020303" pitchFamily="18" charset="0"/>
              </a:rPr>
              <a:t>Results – child developmental outcomes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7D7ADC-6B06-F84F-A14F-5FC16BBF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202"/>
            <a:ext cx="5594130" cy="49398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 sz="1800" dirty="0" err="1">
                <a:latin typeface="+mj-lt"/>
              </a:rPr>
              <a:t>Very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few</a:t>
            </a:r>
            <a:r>
              <a:rPr lang="sv-SE" sz="1800" dirty="0">
                <a:latin typeface="+mj-lt"/>
              </a:rPr>
              <a:t> studies—and mixed </a:t>
            </a:r>
            <a:r>
              <a:rPr lang="sv-SE" sz="1800" dirty="0" err="1">
                <a:latin typeface="+mj-lt"/>
              </a:rPr>
              <a:t>findings</a:t>
            </a:r>
            <a:r>
              <a:rPr lang="sv-SE" sz="1800" dirty="0">
                <a:latin typeface="+mj-lt"/>
              </a:rPr>
              <a:t>—</a:t>
            </a:r>
            <a:r>
              <a:rPr lang="sv-SE" sz="1800" dirty="0" err="1">
                <a:latin typeface="+mj-lt"/>
              </a:rPr>
              <a:t>pertaining</a:t>
            </a:r>
            <a:r>
              <a:rPr lang="sv-SE" sz="1800" dirty="0">
                <a:latin typeface="+mj-lt"/>
              </a:rPr>
              <a:t> to </a:t>
            </a:r>
            <a:r>
              <a:rPr lang="sv-SE" sz="1800" b="1" i="1" dirty="0" err="1">
                <a:latin typeface="+mj-lt"/>
              </a:rPr>
              <a:t>child</a:t>
            </a:r>
            <a:r>
              <a:rPr lang="sv-SE" sz="1800" b="1" i="1" dirty="0">
                <a:latin typeface="+mj-lt"/>
              </a:rPr>
              <a:t> </a:t>
            </a:r>
            <a:r>
              <a:rPr lang="sv-SE" sz="1800" b="1" i="1" dirty="0" err="1">
                <a:latin typeface="+mj-lt"/>
              </a:rPr>
              <a:t>developmental</a:t>
            </a:r>
            <a:r>
              <a:rPr lang="sv-SE" sz="1800" b="1" i="1" dirty="0">
                <a:latin typeface="+mj-lt"/>
              </a:rPr>
              <a:t> </a:t>
            </a:r>
            <a:r>
              <a:rPr lang="sv-SE" sz="1800" b="1" i="1" dirty="0" err="1">
                <a:latin typeface="+mj-lt"/>
              </a:rPr>
              <a:t>outcomes</a:t>
            </a:r>
            <a:r>
              <a:rPr lang="sv-SE" sz="1800" dirty="0">
                <a:latin typeface="+mj-lt"/>
              </a:rPr>
              <a:t>:</a:t>
            </a:r>
            <a:endParaRPr lang="sv-SE" sz="1800" b="1" i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600" dirty="0">
                <a:latin typeface="+mj-lt"/>
              </a:rPr>
              <a:t>1 </a:t>
            </a:r>
            <a:r>
              <a:rPr lang="sv-SE" sz="1600" dirty="0" err="1">
                <a:latin typeface="+mj-lt"/>
              </a:rPr>
              <a:t>large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court-based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study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found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that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parental</a:t>
            </a:r>
            <a:r>
              <a:rPr lang="sv-SE" sz="1600" dirty="0">
                <a:latin typeface="+mj-lt"/>
              </a:rPr>
              <a:t> IPT </a:t>
            </a:r>
            <a:r>
              <a:rPr lang="sv-SE" sz="1600" dirty="0" err="1">
                <a:latin typeface="+mj-lt"/>
              </a:rPr>
              <a:t>predicted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child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learning</a:t>
            </a:r>
            <a:r>
              <a:rPr lang="sv-SE" sz="1600" dirty="0">
                <a:latin typeface="+mj-lt"/>
              </a:rPr>
              <a:t> problems and </a:t>
            </a:r>
            <a:r>
              <a:rPr lang="sv-SE" sz="1600" dirty="0" err="1">
                <a:latin typeface="+mj-lt"/>
              </a:rPr>
              <a:t>developmental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delays</a:t>
            </a:r>
            <a:r>
              <a:rPr lang="sv-SE" sz="1600" dirty="0">
                <a:latin typeface="+mj-lt"/>
              </a:rPr>
              <a:t> (regression </a:t>
            </a:r>
            <a:r>
              <a:rPr lang="sv-SE" sz="1600" dirty="0" err="1">
                <a:latin typeface="+mj-lt"/>
              </a:rPr>
              <a:t>model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did</a:t>
            </a:r>
            <a:r>
              <a:rPr lang="sv-SE" sz="1600" dirty="0">
                <a:latin typeface="+mj-lt"/>
              </a:rPr>
              <a:t>, </a:t>
            </a:r>
            <a:r>
              <a:rPr lang="sv-SE" sz="1600" dirty="0" err="1">
                <a:latin typeface="+mj-lt"/>
              </a:rPr>
              <a:t>however</a:t>
            </a:r>
            <a:r>
              <a:rPr lang="sv-SE" sz="1600" dirty="0">
                <a:latin typeface="+mj-lt"/>
              </a:rPr>
              <a:t>, display </a:t>
            </a:r>
            <a:r>
              <a:rPr lang="sv-SE" sz="1600" dirty="0" err="1">
                <a:latin typeface="+mj-lt"/>
              </a:rPr>
              <a:t>poor</a:t>
            </a:r>
            <a:r>
              <a:rPr lang="sv-SE" sz="1600" dirty="0">
                <a:latin typeface="+mj-lt"/>
              </a:rPr>
              <a:t> fit </a:t>
            </a:r>
            <a:r>
              <a:rPr lang="sv-SE" sz="1600" dirty="0" err="1">
                <a:latin typeface="+mj-lt"/>
              </a:rPr>
              <a:t>with</a:t>
            </a:r>
            <a:r>
              <a:rPr lang="sv-SE" sz="1600" dirty="0">
                <a:latin typeface="+mj-lt"/>
              </a:rPr>
              <a:t> data).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600" dirty="0">
                <a:latin typeface="+mj-lt"/>
              </a:rPr>
              <a:t>1 </a:t>
            </a:r>
            <a:r>
              <a:rPr lang="sv-SE" sz="1600" dirty="0" err="1">
                <a:latin typeface="+mj-lt"/>
              </a:rPr>
              <a:t>study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found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that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parental</a:t>
            </a:r>
            <a:r>
              <a:rPr lang="sv-SE" sz="1600" dirty="0">
                <a:latin typeface="+mj-lt"/>
              </a:rPr>
              <a:t> IPT </a:t>
            </a:r>
            <a:r>
              <a:rPr lang="sv-SE" sz="1600" dirty="0" err="1">
                <a:latin typeface="+mj-lt"/>
              </a:rPr>
              <a:t>was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linked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with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lower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child</a:t>
            </a:r>
            <a:r>
              <a:rPr lang="sv-SE" sz="1600" dirty="0">
                <a:latin typeface="+mj-lt"/>
              </a:rPr>
              <a:t> attachment </a:t>
            </a:r>
            <a:r>
              <a:rPr lang="sv-SE" sz="1600" dirty="0" err="1">
                <a:latin typeface="+mj-lt"/>
              </a:rPr>
              <a:t>security</a:t>
            </a:r>
            <a:r>
              <a:rPr lang="sv-SE" sz="1600" dirty="0">
                <a:latin typeface="+mj-lt"/>
              </a:rPr>
              <a:t>, and </a:t>
            </a:r>
            <a:r>
              <a:rPr lang="sv-SE" sz="1600" dirty="0" err="1">
                <a:latin typeface="+mj-lt"/>
              </a:rPr>
              <a:t>higher</a:t>
            </a:r>
            <a:r>
              <a:rPr lang="sv-SE" sz="1600" dirty="0">
                <a:latin typeface="+mj-lt"/>
              </a:rPr>
              <a:t> attachment </a:t>
            </a:r>
            <a:r>
              <a:rPr lang="sv-SE" sz="1600" dirty="0" err="1">
                <a:latin typeface="+mj-lt"/>
              </a:rPr>
              <a:t>disorganisation</a:t>
            </a:r>
            <a:r>
              <a:rPr lang="sv-SE" sz="1600" dirty="0">
                <a:latin typeface="+mj-lt"/>
              </a:rPr>
              <a:t>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600" dirty="0">
                <a:latin typeface="+mj-lt"/>
              </a:rPr>
              <a:t>2 studies </a:t>
            </a:r>
            <a:r>
              <a:rPr lang="sv-SE" sz="1600" dirty="0" err="1">
                <a:latin typeface="+mj-lt"/>
              </a:rPr>
              <a:t>found</a:t>
            </a:r>
            <a:r>
              <a:rPr lang="sv-SE" sz="1600" dirty="0">
                <a:latin typeface="+mj-lt"/>
              </a:rPr>
              <a:t> no </a:t>
            </a:r>
            <a:r>
              <a:rPr lang="sv-SE" sz="1600" dirty="0" err="1">
                <a:latin typeface="+mj-lt"/>
              </a:rPr>
              <a:t>link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between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parental</a:t>
            </a:r>
            <a:r>
              <a:rPr lang="sv-SE" sz="1600" dirty="0">
                <a:latin typeface="+mj-lt"/>
              </a:rPr>
              <a:t> IPT and </a:t>
            </a:r>
            <a:r>
              <a:rPr lang="sv-SE" sz="1600" dirty="0" err="1">
                <a:latin typeface="+mj-lt"/>
              </a:rPr>
              <a:t>child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developmental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outcomes</a:t>
            </a:r>
            <a:r>
              <a:rPr lang="sv-SE" sz="1600" dirty="0">
                <a:latin typeface="+mj-lt"/>
              </a:rPr>
              <a:t> (motor and </a:t>
            </a:r>
            <a:r>
              <a:rPr lang="sv-SE" sz="1600" dirty="0" err="1">
                <a:latin typeface="+mj-lt"/>
              </a:rPr>
              <a:t>cognitive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development</a:t>
            </a:r>
            <a:r>
              <a:rPr lang="sv-SE" sz="1600" dirty="0">
                <a:latin typeface="+mj-lt"/>
              </a:rPr>
              <a:t>; social </a:t>
            </a:r>
            <a:r>
              <a:rPr lang="sv-SE" sz="1600" dirty="0" err="1">
                <a:latin typeface="+mj-lt"/>
              </a:rPr>
              <a:t>skills</a:t>
            </a:r>
            <a:r>
              <a:rPr lang="sv-SE" sz="1600" dirty="0">
                <a:latin typeface="+mj-lt"/>
              </a:rPr>
              <a:t>). </a:t>
            </a:r>
          </a:p>
        </p:txBody>
      </p:sp>
      <p:pic>
        <p:nvPicPr>
          <p:cNvPr id="2050" name="Picture 2" descr="Profound Void- Jackson Pollock style Painting.">
            <a:extLst>
              <a:ext uri="{FF2B5EF4-FFF2-40B4-BE49-F238E27FC236}">
                <a16:creationId xmlns:a16="http://schemas.microsoft.com/office/drawing/2014/main" id="{F02587BD-91DB-8247-A0D1-35D9198F0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1277606"/>
            <a:ext cx="3095229" cy="37101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B42CC50-A68E-3F48-BCD3-90CC248A8024}"/>
              </a:ext>
            </a:extLst>
          </p:cNvPr>
          <p:cNvSpPr txBox="1"/>
          <p:nvPr/>
        </p:nvSpPr>
        <p:spPr>
          <a:xfrm>
            <a:off x="7705661" y="5062512"/>
            <a:ext cx="28151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Jackson Pollock (1953), ”The Deep/</a:t>
            </a:r>
            <a:r>
              <a:rPr lang="sv-SE" sz="1000" dirty="0" err="1"/>
              <a:t>Profound</a:t>
            </a:r>
            <a:r>
              <a:rPr lang="sv-SE" sz="1000" dirty="0"/>
              <a:t> </a:t>
            </a:r>
            <a:r>
              <a:rPr lang="sv-SE" sz="1000" dirty="0" err="1"/>
              <a:t>Void</a:t>
            </a:r>
            <a:r>
              <a:rPr lang="sv-SE" sz="1000" dirty="0"/>
              <a:t>”</a:t>
            </a:r>
          </a:p>
        </p:txBody>
      </p:sp>
      <p:pic>
        <p:nvPicPr>
          <p:cNvPr id="6" name="Picture 2" descr="Stockholm University - SSUCHY">
            <a:extLst>
              <a:ext uri="{FF2B5EF4-FFF2-40B4-BE49-F238E27FC236}">
                <a16:creationId xmlns:a16="http://schemas.microsoft.com/office/drawing/2014/main" id="{10ACEE30-068A-4E76-0F80-25AD24B4E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7EC1B-42FE-4945-849D-2EAF7AB1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ea typeface="Baskerville" panose="02020502070401020303" pitchFamily="18" charset="0"/>
              </a:rPr>
              <a:t>Important limitations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7D7ADC-6B06-F84F-A14F-5FC16BBF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08690"/>
            <a:ext cx="6156959" cy="49398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 err="1">
                <a:latin typeface="+mj-lt"/>
              </a:rPr>
              <a:t>Marked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inconsistency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with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regard</a:t>
            </a:r>
            <a:r>
              <a:rPr lang="sv-SE" sz="2000" dirty="0">
                <a:latin typeface="+mj-lt"/>
              </a:rPr>
              <a:t> to </a:t>
            </a:r>
            <a:r>
              <a:rPr lang="sv-SE" sz="2000" dirty="0" err="1">
                <a:latin typeface="+mj-lt"/>
              </a:rPr>
              <a:t>assessments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IPT. Most studies </a:t>
            </a:r>
            <a:r>
              <a:rPr lang="sv-SE" sz="2000" dirty="0" err="1">
                <a:latin typeface="+mj-lt"/>
              </a:rPr>
              <a:t>used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incomprehensive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assessments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with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corresponding</a:t>
            </a:r>
            <a:r>
              <a:rPr lang="sv-SE" sz="2000" dirty="0">
                <a:latin typeface="+mj-lt"/>
              </a:rPr>
              <a:t> risk for under-</a:t>
            </a:r>
            <a:r>
              <a:rPr lang="sv-SE" sz="2000" dirty="0" err="1">
                <a:latin typeface="+mj-lt"/>
              </a:rPr>
              <a:t>detection</a:t>
            </a:r>
            <a:r>
              <a:rPr lang="sv-SE" sz="2000" dirty="0">
                <a:latin typeface="+mj-lt"/>
              </a:rPr>
              <a:t> (</a:t>
            </a:r>
            <a:r>
              <a:rPr lang="sv-SE" sz="2000" dirty="0" err="1">
                <a:latin typeface="+mj-lt"/>
              </a:rPr>
              <a:t>Glaesmer</a:t>
            </a:r>
            <a:r>
              <a:rPr lang="sv-SE" sz="2000" dirty="0">
                <a:latin typeface="+mj-lt"/>
              </a:rPr>
              <a:t>, 2016). Studies </a:t>
            </a:r>
            <a:r>
              <a:rPr lang="sv-SE" sz="2000" dirty="0" err="1">
                <a:latin typeface="+mj-lt"/>
              </a:rPr>
              <a:t>employing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more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rigorous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assessments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typically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found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higher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prevalence</a:t>
            </a:r>
            <a:r>
              <a:rPr lang="sv-SE" sz="2000" dirty="0">
                <a:latin typeface="+mj-lt"/>
              </a:rPr>
              <a:t>.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 err="1">
                <a:latin typeface="+mj-lt"/>
              </a:rPr>
              <a:t>Few</a:t>
            </a:r>
            <a:r>
              <a:rPr lang="sv-SE" sz="2000" dirty="0">
                <a:latin typeface="+mj-lt"/>
              </a:rPr>
              <a:t> studies </a:t>
            </a:r>
            <a:r>
              <a:rPr lang="sv-SE" sz="2000" dirty="0" err="1">
                <a:latin typeface="+mj-lt"/>
              </a:rPr>
              <a:t>involved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fathers</a:t>
            </a:r>
            <a:r>
              <a:rPr lang="sv-SE" sz="2000" dirty="0">
                <a:latin typeface="+mj-lt"/>
              </a:rPr>
              <a:t>, and the </a:t>
            </a:r>
            <a:r>
              <a:rPr lang="sv-SE" sz="2000" dirty="0" err="1">
                <a:latin typeface="+mj-lt"/>
              </a:rPr>
              <a:t>role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paternal</a:t>
            </a:r>
            <a:r>
              <a:rPr lang="sv-SE" sz="2000" dirty="0">
                <a:latin typeface="+mj-lt"/>
              </a:rPr>
              <a:t> IPT in </a:t>
            </a:r>
            <a:r>
              <a:rPr lang="sv-SE" sz="2000" dirty="0" err="1">
                <a:latin typeface="+mj-lt"/>
              </a:rPr>
              <a:t>this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context</a:t>
            </a:r>
            <a:r>
              <a:rPr lang="sv-SE" sz="2000" dirty="0">
                <a:latin typeface="+mj-lt"/>
              </a:rPr>
              <a:t> is </a:t>
            </a:r>
            <a:r>
              <a:rPr lang="sv-SE" sz="2000" dirty="0" err="1">
                <a:latin typeface="+mj-lt"/>
              </a:rPr>
              <a:t>thus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unclear</a:t>
            </a:r>
            <a:r>
              <a:rPr lang="sv-SE" sz="2000" dirty="0">
                <a:latin typeface="+mj-lt"/>
              </a:rPr>
              <a:t>.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 err="1">
                <a:latin typeface="+mj-lt"/>
              </a:rPr>
              <a:t>Only</a:t>
            </a:r>
            <a:r>
              <a:rPr lang="sv-SE" sz="2000" dirty="0">
                <a:latin typeface="+mj-lt"/>
              </a:rPr>
              <a:t> 25%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the </a:t>
            </a:r>
            <a:r>
              <a:rPr lang="sv-SE" sz="2000" dirty="0" err="1">
                <a:latin typeface="+mj-lt"/>
              </a:rPr>
              <a:t>included</a:t>
            </a:r>
            <a:r>
              <a:rPr lang="sv-SE" sz="2000" dirty="0">
                <a:latin typeface="+mj-lt"/>
              </a:rPr>
              <a:t> studies </a:t>
            </a:r>
            <a:r>
              <a:rPr lang="sv-SE" sz="2000" dirty="0" err="1">
                <a:latin typeface="+mj-lt"/>
              </a:rPr>
              <a:t>addressed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cumulative</a:t>
            </a:r>
            <a:r>
              <a:rPr lang="sv-SE" sz="2000" dirty="0">
                <a:latin typeface="+mj-lt"/>
              </a:rPr>
              <a:t> or multi-</a:t>
            </a:r>
            <a:r>
              <a:rPr lang="sv-SE" sz="2000" dirty="0" err="1">
                <a:latin typeface="+mj-lt"/>
              </a:rPr>
              <a:t>type</a:t>
            </a:r>
            <a:r>
              <a:rPr lang="sv-SE" sz="2000" dirty="0">
                <a:latin typeface="+mj-lt"/>
              </a:rPr>
              <a:t> IPT. </a:t>
            </a:r>
            <a:r>
              <a:rPr lang="sv-SE" sz="2000" dirty="0" err="1">
                <a:latin typeface="+mj-lt"/>
              </a:rPr>
              <a:t>Highly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problematic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because</a:t>
            </a:r>
            <a:r>
              <a:rPr lang="sv-SE" sz="2000" dirty="0">
                <a:latin typeface="+mj-lt"/>
              </a:rPr>
              <a:t> research on the general </a:t>
            </a:r>
            <a:r>
              <a:rPr lang="sv-SE" sz="2000" dirty="0" err="1">
                <a:latin typeface="+mj-lt"/>
              </a:rPr>
              <a:t>parent</a:t>
            </a:r>
            <a:r>
              <a:rPr lang="sv-SE" sz="2000" dirty="0">
                <a:latin typeface="+mj-lt"/>
              </a:rPr>
              <a:t> population </a:t>
            </a:r>
            <a:r>
              <a:rPr lang="sv-SE" sz="2000" dirty="0" err="1">
                <a:latin typeface="+mj-lt"/>
              </a:rPr>
              <a:t>indicates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that</a:t>
            </a:r>
            <a:r>
              <a:rPr lang="sv-SE" sz="2000" dirty="0">
                <a:latin typeface="+mj-lt"/>
              </a:rPr>
              <a:t> the </a:t>
            </a:r>
            <a:r>
              <a:rPr lang="sv-SE" sz="2000" dirty="0" err="1">
                <a:latin typeface="+mj-lt"/>
              </a:rPr>
              <a:t>most</a:t>
            </a:r>
            <a:r>
              <a:rPr lang="sv-SE" sz="2000" dirty="0">
                <a:latin typeface="+mj-lt"/>
              </a:rPr>
              <a:t> relevant variation lies in the </a:t>
            </a:r>
            <a:r>
              <a:rPr lang="sv-SE" sz="2000" dirty="0" err="1">
                <a:latin typeface="+mj-lt"/>
              </a:rPr>
              <a:t>degree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exposure (</a:t>
            </a:r>
            <a:r>
              <a:rPr lang="sv-SE" sz="2000" dirty="0" err="1">
                <a:latin typeface="+mj-lt"/>
              </a:rPr>
              <a:t>rather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than</a:t>
            </a:r>
            <a:r>
              <a:rPr lang="sv-SE" sz="2000" dirty="0">
                <a:latin typeface="+mj-lt"/>
              </a:rPr>
              <a:t> in </a:t>
            </a:r>
            <a:r>
              <a:rPr lang="sv-SE" sz="2000" dirty="0" err="1">
                <a:latin typeface="+mj-lt"/>
              </a:rPr>
              <a:t>sheer</a:t>
            </a:r>
            <a:r>
              <a:rPr lang="sv-SE" sz="2000" dirty="0">
                <a:latin typeface="+mj-lt"/>
              </a:rPr>
              <a:t> exposure vs. non-exposure; </a:t>
            </a:r>
            <a:r>
              <a:rPr lang="sv-SE" sz="2000" dirty="0" err="1">
                <a:latin typeface="+mj-lt"/>
              </a:rPr>
              <a:t>e.g</a:t>
            </a:r>
            <a:r>
              <a:rPr lang="sv-SE" sz="2000" dirty="0">
                <a:latin typeface="+mj-lt"/>
              </a:rPr>
              <a:t>., Bartlett et al., 2017; </a:t>
            </a:r>
            <a:r>
              <a:rPr lang="sv-SE" sz="2000" dirty="0" err="1">
                <a:latin typeface="+mj-lt"/>
              </a:rPr>
              <a:t>Khoury</a:t>
            </a:r>
            <a:r>
              <a:rPr lang="sv-SE" sz="2000" dirty="0">
                <a:latin typeface="+mj-lt"/>
              </a:rPr>
              <a:t> et al., 2021; Moog et al., 2023; </a:t>
            </a:r>
            <a:r>
              <a:rPr lang="sv-SE" sz="2000" dirty="0" err="1">
                <a:latin typeface="+mj-lt"/>
              </a:rPr>
              <a:t>VanBronkhorst</a:t>
            </a:r>
            <a:r>
              <a:rPr lang="sv-SE" sz="2000" dirty="0">
                <a:latin typeface="+mj-lt"/>
              </a:rPr>
              <a:t> et al., 2023).</a:t>
            </a:r>
          </a:p>
        </p:txBody>
      </p:sp>
      <p:pic>
        <p:nvPicPr>
          <p:cNvPr id="5" name="Picture 2" descr="Stockholm University - SSUCHY">
            <a:extLst>
              <a:ext uri="{FF2B5EF4-FFF2-40B4-BE49-F238E27FC236}">
                <a16:creationId xmlns:a16="http://schemas.microsoft.com/office/drawing/2014/main" id="{62A01826-707B-0D6F-2C1F-5500B0339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asurement Reliability Explained in Simple Language | Psychology ...">
            <a:extLst>
              <a:ext uri="{FF2B5EF4-FFF2-40B4-BE49-F238E27FC236}">
                <a16:creationId xmlns:a16="http://schemas.microsoft.com/office/drawing/2014/main" id="{F46B1AD8-6B82-AF14-127B-901A0874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32" y="1914525"/>
            <a:ext cx="3866267" cy="29889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7EC1B-42FE-4945-849D-2EAF7AB1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ea typeface="Baskerville" panose="02020502070401020303" pitchFamily="18" charset="0"/>
              </a:rPr>
              <a:t>Adding to the picture…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7D7ADC-6B06-F84F-A14F-5FC16BBF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08690"/>
            <a:ext cx="6008369" cy="49398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 err="1">
                <a:latin typeface="+mj-lt"/>
              </a:rPr>
              <a:t>Following</a:t>
            </a:r>
            <a:r>
              <a:rPr lang="sv-SE" sz="2000" dirty="0">
                <a:latin typeface="+mj-lt"/>
              </a:rPr>
              <a:t> the </a:t>
            </a:r>
            <a:r>
              <a:rPr lang="sv-SE" sz="2000" dirty="0" err="1">
                <a:latin typeface="+mj-lt"/>
              </a:rPr>
              <a:t>publication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the </a:t>
            </a:r>
            <a:r>
              <a:rPr lang="sv-SE" sz="2000" dirty="0" err="1">
                <a:latin typeface="+mj-lt"/>
              </a:rPr>
              <a:t>systematic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review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we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have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also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published</a:t>
            </a:r>
            <a:r>
              <a:rPr lang="sv-SE" sz="2000" dirty="0">
                <a:latin typeface="+mj-lt"/>
              </a:rPr>
              <a:t> a </a:t>
            </a:r>
            <a:r>
              <a:rPr lang="sv-SE" sz="2000" dirty="0" err="1">
                <a:latin typeface="+mj-lt"/>
              </a:rPr>
              <a:t>study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addressing</a:t>
            </a:r>
            <a:r>
              <a:rPr lang="sv-SE" sz="2000" dirty="0">
                <a:latin typeface="+mj-lt"/>
              </a:rPr>
              <a:t> the </a:t>
            </a:r>
            <a:r>
              <a:rPr lang="sv-SE" sz="2000" dirty="0" err="1">
                <a:latin typeface="+mj-lt"/>
              </a:rPr>
              <a:t>role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cumulative</a:t>
            </a:r>
            <a:r>
              <a:rPr lang="sv-SE" sz="2000" dirty="0">
                <a:latin typeface="+mj-lt"/>
              </a:rPr>
              <a:t> IPT and </a:t>
            </a:r>
            <a:r>
              <a:rPr lang="sv-SE" sz="2000" dirty="0" err="1">
                <a:latin typeface="+mj-lt"/>
              </a:rPr>
              <a:t>psychosocial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adversity</a:t>
            </a:r>
            <a:r>
              <a:rPr lang="sv-SE" sz="2000" dirty="0">
                <a:latin typeface="+mj-lt"/>
              </a:rPr>
              <a:t> (PA) for </a:t>
            </a:r>
            <a:r>
              <a:rPr lang="sv-SE" sz="2000" dirty="0" err="1">
                <a:latin typeface="+mj-lt"/>
              </a:rPr>
              <a:t>predicting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parental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mentalising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difficulties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among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mothers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with</a:t>
            </a:r>
            <a:r>
              <a:rPr lang="sv-SE" sz="2000" dirty="0">
                <a:latin typeface="+mj-lt"/>
              </a:rPr>
              <a:t> ID (</a:t>
            </a:r>
            <a:r>
              <a:rPr lang="sv-SE" sz="2000" i="1" dirty="0">
                <a:latin typeface="+mj-lt"/>
              </a:rPr>
              <a:t>n </a:t>
            </a:r>
            <a:r>
              <a:rPr lang="sv-SE" sz="2000" dirty="0">
                <a:latin typeface="+mj-lt"/>
              </a:rPr>
              <a:t>= 30), and </a:t>
            </a:r>
            <a:r>
              <a:rPr lang="sv-SE" sz="2000" dirty="0" err="1">
                <a:latin typeface="+mj-lt"/>
              </a:rPr>
              <a:t>comparison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mothers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with</a:t>
            </a:r>
            <a:r>
              <a:rPr lang="sv-SE" sz="2000" dirty="0">
                <a:latin typeface="+mj-lt"/>
              </a:rPr>
              <a:t> ADHD (</a:t>
            </a:r>
            <a:r>
              <a:rPr lang="sv-SE" sz="2000" i="1" dirty="0">
                <a:latin typeface="+mj-lt"/>
              </a:rPr>
              <a:t>n </a:t>
            </a:r>
            <a:r>
              <a:rPr lang="sv-SE" sz="2000" dirty="0">
                <a:latin typeface="+mj-lt"/>
              </a:rPr>
              <a:t>= 61)</a:t>
            </a:r>
            <a:r>
              <a:rPr lang="sv-SE" sz="2000" i="1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 err="1">
                <a:latin typeface="+mj-lt"/>
              </a:rPr>
              <a:t>Comprehensive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assessment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a </a:t>
            </a:r>
            <a:r>
              <a:rPr lang="sv-SE" sz="2000" dirty="0" err="1">
                <a:latin typeface="+mj-lt"/>
              </a:rPr>
              <a:t>complete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range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IPT </a:t>
            </a:r>
            <a:r>
              <a:rPr lang="sv-SE" sz="2000" dirty="0" err="1">
                <a:latin typeface="+mj-lt"/>
              </a:rPr>
              <a:t>types</a:t>
            </a:r>
            <a:r>
              <a:rPr lang="sv-SE" sz="2000" dirty="0">
                <a:latin typeface="+mj-lt"/>
              </a:rPr>
              <a:t>; </a:t>
            </a:r>
            <a:r>
              <a:rPr lang="sv-SE" sz="2000" dirty="0" err="1">
                <a:latin typeface="+mj-lt"/>
              </a:rPr>
              <a:t>conservative</a:t>
            </a:r>
            <a:r>
              <a:rPr lang="sv-SE" sz="2000" dirty="0">
                <a:latin typeface="+mj-lt"/>
              </a:rPr>
              <a:t> blind-</a:t>
            </a:r>
            <a:r>
              <a:rPr lang="sv-SE" sz="2000" dirty="0" err="1">
                <a:latin typeface="+mj-lt"/>
              </a:rPr>
              <a:t>coding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exposure.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 err="1">
                <a:latin typeface="+mj-lt"/>
              </a:rPr>
              <a:t>Mothers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with</a:t>
            </a:r>
            <a:r>
              <a:rPr lang="sv-SE" sz="2000" dirty="0">
                <a:latin typeface="+mj-lt"/>
              </a:rPr>
              <a:t> ID </a:t>
            </a:r>
            <a:r>
              <a:rPr lang="sv-SE" sz="2000" dirty="0" err="1">
                <a:latin typeface="+mj-lt"/>
              </a:rPr>
              <a:t>had</a:t>
            </a:r>
            <a:r>
              <a:rPr lang="sv-SE" sz="2000" dirty="0">
                <a:latin typeface="+mj-lt"/>
              </a:rPr>
              <a:t> a </a:t>
            </a:r>
            <a:r>
              <a:rPr lang="sv-SE" sz="2000" dirty="0" err="1">
                <a:latin typeface="+mj-lt"/>
              </a:rPr>
              <a:t>heightened</a:t>
            </a:r>
            <a:r>
              <a:rPr lang="sv-SE" sz="2000" dirty="0">
                <a:latin typeface="+mj-lt"/>
              </a:rPr>
              <a:t> risk for </a:t>
            </a:r>
            <a:r>
              <a:rPr lang="sv-SE" sz="2000" dirty="0" err="1">
                <a:latin typeface="+mj-lt"/>
              </a:rPr>
              <a:t>parental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mentalising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difficulties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but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about</a:t>
            </a:r>
            <a:r>
              <a:rPr lang="sv-SE" sz="2000" dirty="0">
                <a:latin typeface="+mj-lt"/>
              </a:rPr>
              <a:t> 30%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the </a:t>
            </a:r>
            <a:r>
              <a:rPr lang="sv-SE" sz="2000" dirty="0" err="1">
                <a:latin typeface="+mj-lt"/>
              </a:rPr>
              <a:t>mothers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had</a:t>
            </a:r>
            <a:r>
              <a:rPr lang="sv-SE" sz="2000" dirty="0">
                <a:latin typeface="+mj-lt"/>
              </a:rPr>
              <a:t> normative scores.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>
                <a:latin typeface="+mj-lt"/>
              </a:rPr>
              <a:t>In </a:t>
            </a:r>
            <a:r>
              <a:rPr lang="sv-SE" sz="2000" dirty="0" err="1">
                <a:latin typeface="+mj-lt"/>
              </a:rPr>
              <a:t>hierarchical</a:t>
            </a:r>
            <a:r>
              <a:rPr lang="sv-SE" sz="2000" dirty="0">
                <a:latin typeface="+mj-lt"/>
              </a:rPr>
              <a:t> regression </a:t>
            </a:r>
            <a:r>
              <a:rPr lang="sv-SE" sz="2000" dirty="0" err="1">
                <a:latin typeface="+mj-lt"/>
              </a:rPr>
              <a:t>analysis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maternal</a:t>
            </a:r>
            <a:r>
              <a:rPr lang="sv-SE" sz="2000" dirty="0">
                <a:latin typeface="+mj-lt"/>
              </a:rPr>
              <a:t> ID </a:t>
            </a:r>
            <a:r>
              <a:rPr lang="sv-SE" sz="2000" dirty="0" err="1">
                <a:latin typeface="+mj-lt"/>
              </a:rPr>
              <a:t>was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predictive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mentalising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difficulties</a:t>
            </a:r>
            <a:r>
              <a:rPr lang="sv-SE" sz="20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 err="1">
                <a:latin typeface="+mj-lt"/>
              </a:rPr>
              <a:t>Accounting</a:t>
            </a:r>
            <a:r>
              <a:rPr lang="sv-SE" sz="2000" dirty="0">
                <a:latin typeface="+mj-lt"/>
              </a:rPr>
              <a:t> for </a:t>
            </a:r>
            <a:r>
              <a:rPr lang="sv-SE" sz="2000" dirty="0" err="1">
                <a:latin typeface="+mj-lt"/>
              </a:rPr>
              <a:t>cumulative</a:t>
            </a:r>
            <a:r>
              <a:rPr lang="sv-SE" sz="2000" dirty="0">
                <a:latin typeface="+mj-lt"/>
              </a:rPr>
              <a:t> IPT and PA </a:t>
            </a:r>
            <a:r>
              <a:rPr lang="sv-SE" sz="2000" dirty="0" err="1">
                <a:latin typeface="+mj-lt"/>
              </a:rPr>
              <a:t>among</a:t>
            </a:r>
            <a:r>
              <a:rPr lang="sv-SE" sz="2000" dirty="0">
                <a:latin typeface="+mj-lt"/>
              </a:rPr>
              <a:t> the </a:t>
            </a:r>
            <a:r>
              <a:rPr lang="sv-SE" sz="2000" dirty="0" err="1">
                <a:latin typeface="+mj-lt"/>
              </a:rPr>
              <a:t>mothers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did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however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add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considerable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explanatory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power</a:t>
            </a:r>
            <a:r>
              <a:rPr lang="sv-SE" sz="2000" dirty="0">
                <a:latin typeface="+mj-lt"/>
              </a:rPr>
              <a:t> to the </a:t>
            </a:r>
            <a:r>
              <a:rPr lang="sv-SE" sz="2000" dirty="0" err="1">
                <a:latin typeface="+mj-lt"/>
              </a:rPr>
              <a:t>model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while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also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markedly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reducing</a:t>
            </a:r>
            <a:r>
              <a:rPr lang="sv-SE" sz="2000" dirty="0">
                <a:latin typeface="+mj-lt"/>
              </a:rPr>
              <a:t> the </a:t>
            </a:r>
            <a:r>
              <a:rPr lang="sv-SE" sz="2000" dirty="0" err="1">
                <a:latin typeface="+mj-lt"/>
              </a:rPr>
              <a:t>explanatory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value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ID per se.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sv-SE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sv-SE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sv-SE" sz="2000" dirty="0">
              <a:latin typeface="+mj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46915A-96FA-8BD7-EB87-98D16A8B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1208690"/>
            <a:ext cx="4549140" cy="291754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4864906-AB02-F1E3-2DED-F6CFE235C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18"/>
          <a:stretch/>
        </p:blipFill>
        <p:spPr>
          <a:xfrm>
            <a:off x="8178039" y="4291901"/>
            <a:ext cx="2977642" cy="147685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624FEBF-6C4A-ED6E-5F43-F2FDE179BA8B}"/>
              </a:ext>
            </a:extLst>
          </p:cNvPr>
          <p:cNvSpPr txBox="1"/>
          <p:nvPr/>
        </p:nvSpPr>
        <p:spPr>
          <a:xfrm>
            <a:off x="7968879" y="5709104"/>
            <a:ext cx="3351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 err="1">
                <a:solidFill>
                  <a:srgbClr val="C00000"/>
                </a:solidFill>
                <a:latin typeface="Avenir Book" panose="02000503020000020003" pitchFamily="2" charset="0"/>
                <a:cs typeface="Al Tarikh" pitchFamily="2" charset="-78"/>
              </a:rPr>
              <a:t>Parenting</a:t>
            </a:r>
            <a:r>
              <a:rPr lang="sv-SE" sz="1600" b="1" dirty="0">
                <a:solidFill>
                  <a:srgbClr val="C00000"/>
                </a:solidFill>
                <a:latin typeface="Avenir Book" panose="02000503020000020003" pitchFamily="2" charset="0"/>
                <a:cs typeface="Al Tarikh" pitchFamily="2" charset="-78"/>
              </a:rPr>
              <a:t> and </a:t>
            </a:r>
            <a:r>
              <a:rPr lang="sv-SE" sz="1600" b="1" dirty="0" err="1">
                <a:solidFill>
                  <a:srgbClr val="C00000"/>
                </a:solidFill>
                <a:latin typeface="Avenir Book" panose="02000503020000020003" pitchFamily="2" charset="0"/>
                <a:cs typeface="Al Tarikh" pitchFamily="2" charset="-78"/>
              </a:rPr>
              <a:t>child</a:t>
            </a:r>
            <a:r>
              <a:rPr lang="sv-SE" sz="1600" b="1" dirty="0">
                <a:solidFill>
                  <a:srgbClr val="C00000"/>
                </a:solidFill>
                <a:latin typeface="Avenir Book" panose="02000503020000020003" pitchFamily="2" charset="0"/>
                <a:cs typeface="Al Tarikh" pitchFamily="2" charset="-78"/>
              </a:rPr>
              <a:t> </a:t>
            </a:r>
            <a:r>
              <a:rPr lang="sv-SE" sz="1600" b="1" dirty="0" err="1">
                <a:solidFill>
                  <a:srgbClr val="C00000"/>
                </a:solidFill>
                <a:latin typeface="Avenir Book" panose="02000503020000020003" pitchFamily="2" charset="0"/>
                <a:cs typeface="Al Tarikh" pitchFamily="2" charset="-78"/>
              </a:rPr>
              <a:t>development</a:t>
            </a:r>
            <a:endParaRPr lang="sv-SE" sz="1600" b="1" dirty="0">
              <a:solidFill>
                <a:srgbClr val="C00000"/>
              </a:solidFill>
              <a:latin typeface="Avenir Book" panose="02000503020000020003" pitchFamily="2" charset="0"/>
              <a:cs typeface="Al Tarikh" pitchFamily="2" charset="-78"/>
            </a:endParaRPr>
          </a:p>
          <a:p>
            <a:pPr algn="ctr"/>
            <a:r>
              <a:rPr lang="sv-SE" sz="1200" dirty="0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in </a:t>
            </a:r>
            <a:r>
              <a:rPr lang="sv-SE" sz="1200" dirty="0" err="1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families</a:t>
            </a:r>
            <a:r>
              <a:rPr lang="sv-SE" sz="1200" dirty="0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of</a:t>
            </a:r>
            <a:r>
              <a:rPr lang="sv-SE" sz="1200" dirty="0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parents</a:t>
            </a:r>
            <a:r>
              <a:rPr lang="sv-SE" sz="1200" dirty="0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with</a:t>
            </a:r>
            <a:r>
              <a:rPr lang="sv-SE" sz="1200" dirty="0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intellectual</a:t>
            </a:r>
            <a:r>
              <a:rPr lang="sv-SE" sz="1200" dirty="0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 </a:t>
            </a:r>
          </a:p>
          <a:p>
            <a:pPr algn="ctr"/>
            <a:r>
              <a:rPr lang="sv-SE" sz="1200" dirty="0" err="1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disability</a:t>
            </a:r>
            <a:r>
              <a:rPr lang="sv-SE" sz="1200" dirty="0">
                <a:solidFill>
                  <a:srgbClr val="0070C0"/>
                </a:solidFill>
                <a:latin typeface="Avenir Book" panose="02000503020000020003" pitchFamily="2" charset="0"/>
                <a:cs typeface="Al Tarikh" pitchFamily="2" charset="-78"/>
              </a:rPr>
              <a:t> (ID) or ADHD</a:t>
            </a:r>
          </a:p>
        </p:txBody>
      </p:sp>
    </p:spTree>
    <p:extLst>
      <p:ext uri="{BB962C8B-B14F-4D97-AF65-F5344CB8AC3E}">
        <p14:creationId xmlns:p14="http://schemas.microsoft.com/office/powerpoint/2010/main" val="31741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7EC1B-42FE-4945-849D-2EAF7AB1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ea typeface="Baskerville" panose="02020502070401020303" pitchFamily="18" charset="0"/>
              </a:rPr>
              <a:t>Take-home messages</a:t>
            </a:r>
            <a:endParaRPr lang="sv-SE" sz="2800" dirty="0"/>
          </a:p>
        </p:txBody>
      </p:sp>
      <p:pic>
        <p:nvPicPr>
          <p:cNvPr id="10242" name="Picture 2" descr="Inner Child Collage by Deborah Stevenson | Saatchi Art">
            <a:extLst>
              <a:ext uri="{FF2B5EF4-FFF2-40B4-BE49-F238E27FC236}">
                <a16:creationId xmlns:a16="http://schemas.microsoft.com/office/drawing/2014/main" id="{F414987B-5886-9746-B0C6-4A4F82E7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61" y="1177159"/>
            <a:ext cx="3744383" cy="38467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04DDD2D3-2556-D0A6-FA9F-D32147ABF2CC}"/>
              </a:ext>
            </a:extLst>
          </p:cNvPr>
          <p:cNvSpPr txBox="1">
            <a:spLocks/>
          </p:cNvSpPr>
          <p:nvPr/>
        </p:nvSpPr>
        <p:spPr>
          <a:xfrm>
            <a:off x="557213" y="1028700"/>
            <a:ext cx="6886575" cy="5614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2000" dirty="0" err="1">
                <a:latin typeface="+mj-lt"/>
              </a:rPr>
              <a:t>Findings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indicate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that</a:t>
            </a:r>
            <a:r>
              <a:rPr lang="sv-SE" sz="2000" dirty="0">
                <a:latin typeface="+mj-lt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1600" dirty="0">
                <a:latin typeface="+mj-lt"/>
              </a:rPr>
              <a:t>At </a:t>
            </a:r>
            <a:r>
              <a:rPr lang="sv-SE" sz="1600" dirty="0" err="1">
                <a:latin typeface="+mj-lt"/>
              </a:rPr>
              <a:t>least</a:t>
            </a:r>
            <a:r>
              <a:rPr lang="sv-SE" sz="1600" dirty="0">
                <a:latin typeface="+mj-lt"/>
              </a:rPr>
              <a:t> 50% </a:t>
            </a:r>
            <a:r>
              <a:rPr lang="sv-SE" sz="1600" dirty="0" err="1">
                <a:latin typeface="+mj-lt"/>
              </a:rPr>
              <a:t>of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parents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with</a:t>
            </a:r>
            <a:r>
              <a:rPr lang="sv-SE" sz="1600" dirty="0">
                <a:latin typeface="+mj-lt"/>
              </a:rPr>
              <a:t> ID </a:t>
            </a:r>
            <a:r>
              <a:rPr lang="sv-SE" sz="1600" dirty="0" err="1">
                <a:latin typeface="+mj-lt"/>
              </a:rPr>
              <a:t>have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been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exposed</a:t>
            </a:r>
            <a:r>
              <a:rPr lang="sv-SE" sz="1600" dirty="0">
                <a:latin typeface="+mj-lt"/>
              </a:rPr>
              <a:t> to </a:t>
            </a:r>
            <a:r>
              <a:rPr lang="sv-SE" sz="1600" dirty="0" err="1">
                <a:latin typeface="+mj-lt"/>
              </a:rPr>
              <a:t>some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type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of</a:t>
            </a:r>
            <a:r>
              <a:rPr lang="sv-SE" sz="1600" dirty="0">
                <a:latin typeface="+mj-lt"/>
              </a:rPr>
              <a:t> IPT.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600" dirty="0" err="1">
                <a:latin typeface="+mj-lt"/>
              </a:rPr>
              <a:t>Parental</a:t>
            </a:r>
            <a:r>
              <a:rPr lang="sv-SE" sz="1600" dirty="0">
                <a:latin typeface="+mj-lt"/>
              </a:rPr>
              <a:t> IPT—and </a:t>
            </a:r>
            <a:r>
              <a:rPr lang="sv-SE" sz="1600" dirty="0" err="1">
                <a:latin typeface="+mj-lt"/>
              </a:rPr>
              <a:t>especially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high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cumulative</a:t>
            </a:r>
            <a:r>
              <a:rPr lang="sv-SE" sz="1600" dirty="0">
                <a:latin typeface="+mj-lt"/>
              </a:rPr>
              <a:t> exposure—</a:t>
            </a:r>
            <a:r>
              <a:rPr lang="sv-SE" sz="1600" dirty="0" err="1">
                <a:latin typeface="+mj-lt"/>
              </a:rPr>
              <a:t>increases</a:t>
            </a:r>
            <a:r>
              <a:rPr lang="sv-SE" sz="1600" dirty="0">
                <a:latin typeface="+mj-lt"/>
              </a:rPr>
              <a:t> the risk for </a:t>
            </a:r>
            <a:r>
              <a:rPr lang="sv-SE" sz="1600" dirty="0" err="1">
                <a:latin typeface="+mj-lt"/>
              </a:rPr>
              <a:t>caregiving-related</a:t>
            </a:r>
            <a:r>
              <a:rPr lang="sv-SE" sz="1600" dirty="0">
                <a:latin typeface="+mj-lt"/>
              </a:rPr>
              <a:t> problems </a:t>
            </a:r>
            <a:r>
              <a:rPr lang="sv-SE" sz="1600" dirty="0" err="1">
                <a:latin typeface="+mj-lt"/>
              </a:rPr>
              <a:t>among</a:t>
            </a:r>
            <a:r>
              <a:rPr lang="sv-SE" sz="1600" dirty="0">
                <a:latin typeface="+mj-lt"/>
              </a:rPr>
              <a:t> the </a:t>
            </a:r>
            <a:r>
              <a:rPr lang="sv-SE" sz="1600" dirty="0" err="1">
                <a:latin typeface="+mj-lt"/>
              </a:rPr>
              <a:t>parents</a:t>
            </a:r>
            <a:r>
              <a:rPr lang="sv-SE" sz="1600" dirty="0">
                <a:latin typeface="+mj-lt"/>
              </a:rPr>
              <a:t>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1600" dirty="0">
                <a:latin typeface="+mj-lt"/>
              </a:rPr>
              <a:t>The </a:t>
            </a:r>
            <a:r>
              <a:rPr lang="sv-SE" sz="1600" dirty="0" err="1">
                <a:latin typeface="+mj-lt"/>
              </a:rPr>
              <a:t>substantial</a:t>
            </a:r>
            <a:r>
              <a:rPr lang="sv-SE" sz="1600" dirty="0">
                <a:latin typeface="+mj-lt"/>
              </a:rPr>
              <a:t> variation in </a:t>
            </a:r>
            <a:r>
              <a:rPr lang="sv-SE" sz="1600" dirty="0" err="1">
                <a:latin typeface="+mj-lt"/>
              </a:rPr>
              <a:t>caregiving-related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outcomes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among</a:t>
            </a:r>
            <a:r>
              <a:rPr lang="sv-SE" sz="1600" dirty="0">
                <a:latin typeface="+mj-lt"/>
              </a:rPr>
              <a:t> the </a:t>
            </a:r>
            <a:r>
              <a:rPr lang="sv-SE" sz="1600" dirty="0" err="1">
                <a:latin typeface="+mj-lt"/>
              </a:rPr>
              <a:t>parents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indicate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that</a:t>
            </a:r>
            <a:r>
              <a:rPr lang="sv-SE" sz="1600" dirty="0">
                <a:latin typeface="+mj-lt"/>
              </a:rPr>
              <a:t> a </a:t>
            </a:r>
            <a:r>
              <a:rPr lang="sv-SE" sz="1600" dirty="0" err="1">
                <a:latin typeface="+mj-lt"/>
              </a:rPr>
              <a:t>diagnosis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of</a:t>
            </a:r>
            <a:r>
              <a:rPr lang="sv-SE" sz="1600" dirty="0">
                <a:latin typeface="+mj-lt"/>
              </a:rPr>
              <a:t> ID per se is </a:t>
            </a:r>
            <a:r>
              <a:rPr lang="sv-SE" sz="1600" dirty="0" err="1">
                <a:latin typeface="+mj-lt"/>
              </a:rPr>
              <a:t>of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limited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value</a:t>
            </a:r>
            <a:r>
              <a:rPr lang="sv-SE" sz="1600" dirty="0">
                <a:latin typeface="+mj-lt"/>
              </a:rPr>
              <a:t> for </a:t>
            </a:r>
            <a:r>
              <a:rPr lang="sv-SE" sz="1600" dirty="0" err="1">
                <a:latin typeface="+mj-lt"/>
              </a:rPr>
              <a:t>understanding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caregiving-related</a:t>
            </a:r>
            <a:r>
              <a:rPr lang="sv-SE" sz="1600" dirty="0">
                <a:latin typeface="+mj-lt"/>
              </a:rPr>
              <a:t> problems in </a:t>
            </a:r>
            <a:r>
              <a:rPr lang="sv-SE" sz="1600" dirty="0" err="1">
                <a:latin typeface="+mj-lt"/>
              </a:rPr>
              <a:t>this</a:t>
            </a:r>
            <a:r>
              <a:rPr lang="sv-SE" sz="1600" dirty="0">
                <a:latin typeface="+mj-lt"/>
              </a:rPr>
              <a:t> population.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>
                <a:latin typeface="+mj-lt"/>
              </a:rPr>
              <a:t>Support services </a:t>
            </a:r>
            <a:r>
              <a:rPr lang="sv-SE" sz="2000" dirty="0" err="1">
                <a:latin typeface="+mj-lt"/>
              </a:rPr>
              <a:t>should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screen</a:t>
            </a:r>
            <a:r>
              <a:rPr lang="sv-SE" sz="2000" dirty="0">
                <a:latin typeface="+mj-lt"/>
              </a:rPr>
              <a:t> for IPT </a:t>
            </a:r>
            <a:r>
              <a:rPr lang="sv-SE" sz="2000" dirty="0" err="1">
                <a:latin typeface="+mj-lt"/>
              </a:rPr>
              <a:t>experiences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among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parents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with</a:t>
            </a:r>
            <a:r>
              <a:rPr lang="sv-SE" sz="2000" dirty="0">
                <a:latin typeface="+mj-lt"/>
              </a:rPr>
              <a:t> ID, </a:t>
            </a:r>
            <a:r>
              <a:rPr lang="sv-SE" sz="2000" dirty="0" err="1">
                <a:latin typeface="+mj-lt"/>
              </a:rPr>
              <a:t>using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comprehensive</a:t>
            </a:r>
            <a:r>
              <a:rPr lang="sv-SE" sz="2000" dirty="0">
                <a:latin typeface="+mj-lt"/>
              </a:rPr>
              <a:t> instruments, and </a:t>
            </a:r>
            <a:r>
              <a:rPr lang="sv-SE" sz="2000" dirty="0" err="1">
                <a:latin typeface="+mj-lt"/>
              </a:rPr>
              <a:t>focusing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especially</a:t>
            </a:r>
            <a:r>
              <a:rPr lang="sv-SE" sz="2000" dirty="0">
                <a:latin typeface="+mj-lt"/>
              </a:rPr>
              <a:t> on </a:t>
            </a:r>
            <a:r>
              <a:rPr lang="sv-SE" sz="2000" dirty="0" err="1">
                <a:latin typeface="+mj-lt"/>
              </a:rPr>
              <a:t>severe</a:t>
            </a:r>
            <a:r>
              <a:rPr lang="sv-SE" sz="2000" dirty="0">
                <a:latin typeface="+mj-lt"/>
              </a:rPr>
              <a:t>/</a:t>
            </a:r>
            <a:r>
              <a:rPr lang="sv-SE" sz="2000" dirty="0" err="1">
                <a:latin typeface="+mj-lt"/>
              </a:rPr>
              <a:t>repeated</a:t>
            </a:r>
            <a:r>
              <a:rPr lang="sv-SE" sz="2000" dirty="0">
                <a:latin typeface="+mj-lt"/>
              </a:rPr>
              <a:t> exposure.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 err="1">
                <a:latin typeface="+mj-lt"/>
              </a:rPr>
              <a:t>Professionals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supporting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parents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with</a:t>
            </a:r>
            <a:r>
              <a:rPr lang="sv-SE" sz="2000" dirty="0">
                <a:latin typeface="+mj-lt"/>
              </a:rPr>
              <a:t> ID </a:t>
            </a:r>
            <a:r>
              <a:rPr lang="sv-SE" sz="2000" dirty="0" err="1">
                <a:latin typeface="+mj-lt"/>
              </a:rPr>
              <a:t>should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ascertain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appropriate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training</a:t>
            </a:r>
            <a:r>
              <a:rPr lang="sv-SE" sz="2000" dirty="0">
                <a:latin typeface="+mj-lt"/>
              </a:rPr>
              <a:t> in trauma-</a:t>
            </a:r>
            <a:r>
              <a:rPr lang="sv-SE" sz="2000" dirty="0" err="1">
                <a:latin typeface="+mj-lt"/>
              </a:rPr>
              <a:t>informed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care</a:t>
            </a:r>
            <a:r>
              <a:rPr lang="sv-SE" sz="20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2000" dirty="0" err="1">
                <a:latin typeface="+mj-lt"/>
              </a:rPr>
              <a:t>Professionals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should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also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ascertain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training</a:t>
            </a:r>
            <a:r>
              <a:rPr lang="sv-SE" sz="2000" dirty="0">
                <a:latin typeface="+mj-lt"/>
              </a:rPr>
              <a:t> to </a:t>
            </a:r>
            <a:r>
              <a:rPr lang="sv-SE" sz="2000" dirty="0" err="1">
                <a:latin typeface="+mj-lt"/>
              </a:rPr>
              <a:t>recognize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marked</a:t>
            </a:r>
            <a:r>
              <a:rPr lang="sv-SE" sz="2000" dirty="0">
                <a:latin typeface="+mj-lt"/>
              </a:rPr>
              <a:t> post-traumatic symptoms, and—</a:t>
            </a:r>
            <a:r>
              <a:rPr lang="sv-SE" sz="2000" dirty="0" err="1">
                <a:latin typeface="+mj-lt"/>
              </a:rPr>
              <a:t>when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warranted</a:t>
            </a:r>
            <a:r>
              <a:rPr lang="sv-SE" sz="2000" dirty="0">
                <a:latin typeface="+mj-lt"/>
              </a:rPr>
              <a:t>—</a:t>
            </a:r>
            <a:r>
              <a:rPr lang="sv-SE" sz="2000" dirty="0" err="1">
                <a:latin typeface="+mj-lt"/>
              </a:rPr>
              <a:t>help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parents</a:t>
            </a:r>
            <a:r>
              <a:rPr lang="sv-SE" sz="2000" dirty="0">
                <a:latin typeface="+mj-lt"/>
              </a:rPr>
              <a:t> to </a:t>
            </a:r>
            <a:r>
              <a:rPr lang="sv-SE" sz="2000" dirty="0" err="1">
                <a:latin typeface="+mj-lt"/>
              </a:rPr>
              <a:t>seek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out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psychotherapeutic</a:t>
            </a:r>
            <a:r>
              <a:rPr lang="sv-SE" sz="2000" dirty="0">
                <a:latin typeface="+mj-lt"/>
              </a:rPr>
              <a:t> interventions (EMDR, CBT).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sv-SE" sz="2000" dirty="0">
              <a:latin typeface="+mj-lt"/>
            </a:endParaRPr>
          </a:p>
        </p:txBody>
      </p:sp>
      <p:pic>
        <p:nvPicPr>
          <p:cNvPr id="8" name="Picture 2" descr="Stockholm University - SSUCHY">
            <a:extLst>
              <a:ext uri="{FF2B5EF4-FFF2-40B4-BE49-F238E27FC236}">
                <a16:creationId xmlns:a16="http://schemas.microsoft.com/office/drawing/2014/main" id="{C375FEF1-BDF0-68DF-E8EE-878252FC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5B2FE2-E4F2-DC41-B18C-EEA1694DD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90" y="1334813"/>
            <a:ext cx="6035040" cy="4842149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	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4800" dirty="0" err="1"/>
              <a:t>Thank</a:t>
            </a:r>
            <a:r>
              <a:rPr lang="sv-SE" sz="4800" dirty="0"/>
              <a:t> </a:t>
            </a:r>
            <a:r>
              <a:rPr lang="sv-SE" sz="4800" dirty="0" err="1"/>
              <a:t>you</a:t>
            </a:r>
            <a:r>
              <a:rPr lang="sv-SE" sz="4800" dirty="0"/>
              <a:t> for </a:t>
            </a:r>
            <a:r>
              <a:rPr lang="sv-SE" sz="4800" dirty="0" err="1"/>
              <a:t>listening</a:t>
            </a:r>
            <a:r>
              <a:rPr lang="sv-SE" sz="4800" dirty="0"/>
              <a:t>!</a:t>
            </a:r>
          </a:p>
          <a:p>
            <a:pPr marL="0" indent="0" algn="ctr">
              <a:buNone/>
            </a:pPr>
            <a:endParaRPr lang="sv-SE" sz="4800" dirty="0"/>
          </a:p>
          <a:p>
            <a:pPr marL="0" indent="0" algn="ctr">
              <a:buNone/>
            </a:pPr>
            <a:r>
              <a:rPr lang="sv-SE" sz="2000" dirty="0" err="1"/>
              <a:t>marten.hammarlund@psychology.su.se</a:t>
            </a:r>
            <a:endParaRPr lang="sv-SE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26176E-1D06-D949-99C5-DC4F552C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2" y="1334813"/>
            <a:ext cx="3715112" cy="4842150"/>
          </a:xfrm>
          <a:prstGeom prst="rect">
            <a:avLst/>
          </a:prstGeom>
          <a:ln w="19050">
            <a:solidFill>
              <a:srgbClr val="455951"/>
            </a:solidFill>
          </a:ln>
        </p:spPr>
      </p:pic>
    </p:spTree>
    <p:extLst>
      <p:ext uri="{BB962C8B-B14F-4D97-AF65-F5344CB8AC3E}">
        <p14:creationId xmlns:p14="http://schemas.microsoft.com/office/powerpoint/2010/main" val="1229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7490C8-26AE-C94F-80F1-8BFAB9B7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21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a typeface="Baskerville" panose="02020502070401020303" pitchFamily="18" charset="0"/>
              </a:rPr>
              <a:t>Background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BFB76E-568A-5E49-BFF7-09275F9A2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73" y="1116842"/>
            <a:ext cx="6891695" cy="440108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+mj-lt"/>
                <a:ea typeface="Baskerville" panose="02020502070401020303" pitchFamily="18" charset="0"/>
              </a:rPr>
              <a:t>Parents with intellectual disability (ID) have a heightened risk for caregiving-related difficulties.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+mj-lt"/>
                <a:ea typeface="Baskerville" panose="02020502070401020303" pitchFamily="18" charset="0"/>
              </a:rPr>
              <a:t>Heightened risk for maltreatment (e.g., De </a:t>
            </a:r>
            <a:r>
              <a:rPr lang="en-US" sz="1600" dirty="0" err="1">
                <a:latin typeface="+mj-lt"/>
                <a:ea typeface="Baskerville" panose="02020502070401020303" pitchFamily="18" charset="0"/>
              </a:rPr>
              <a:t>Zelar</a:t>
            </a:r>
            <a:r>
              <a:rPr lang="en-US" sz="1600" dirty="0">
                <a:latin typeface="+mj-lt"/>
                <a:ea typeface="Baskerville" panose="02020502070401020303" pitchFamily="18" charset="0"/>
              </a:rPr>
              <a:t> &amp; Lightfoot, 2020 McConnell et al., 2021; Wickström et al., 2017; Willems et al., 2007).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+mj-lt"/>
                <a:ea typeface="Baskerville" panose="02020502070401020303" pitchFamily="18" charset="0"/>
              </a:rPr>
              <a:t>Lower maternal sensitivity (Lindberg et al., 2017).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+mj-lt"/>
                <a:ea typeface="Baskerville" panose="02020502070401020303" pitchFamily="18" charset="0"/>
              </a:rPr>
              <a:t>Possibly less stimulating interactions (e.g., </a:t>
            </a:r>
            <a:r>
              <a:rPr lang="en-US" sz="1600" dirty="0" err="1">
                <a:latin typeface="+mj-lt"/>
                <a:ea typeface="Baskerville" panose="02020502070401020303" pitchFamily="18" charset="0"/>
              </a:rPr>
              <a:t>Aunos</a:t>
            </a:r>
            <a:r>
              <a:rPr lang="en-US" sz="1600" dirty="0">
                <a:latin typeface="+mj-lt"/>
                <a:ea typeface="Baskerville" panose="02020502070401020303" pitchFamily="18" charset="0"/>
              </a:rPr>
              <a:t> et al., 2008; Keltner et al., 1994).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+mj-lt"/>
                <a:ea typeface="Baskerville" panose="02020502070401020303" pitchFamily="18" charset="0"/>
              </a:rPr>
              <a:t>Heightened risk for observed parenting problems (Emerson &amp; Brigham, 2014). 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+mj-lt"/>
                <a:ea typeface="Baskerville" panose="02020502070401020303" pitchFamily="18" charset="0"/>
              </a:rPr>
              <a:t>Their children also have a heightened risk for developmental delays (e.g., Emerson &amp; Brigham, 2014; </a:t>
            </a:r>
            <a:r>
              <a:rPr lang="en-US" sz="2000" dirty="0" err="1">
                <a:latin typeface="+mj-lt"/>
                <a:ea typeface="Baskerville" panose="02020502070401020303" pitchFamily="18" charset="0"/>
              </a:rPr>
              <a:t>Orthmann</a:t>
            </a:r>
            <a:r>
              <a:rPr lang="en-US" sz="2000" dirty="0">
                <a:latin typeface="+mj-lt"/>
                <a:ea typeface="Baskerville" panose="02020502070401020303" pitchFamily="18" charset="0"/>
              </a:rPr>
              <a:t> Bless, 2021), mental-health problems (e.g., Neely-Barnes et al., 2014), and behavior problems (Cleaver &amp; Nicholson, 2007; McConnell et al., 2011).</a:t>
            </a:r>
          </a:p>
          <a:p>
            <a:pPr>
              <a:lnSpc>
                <a:spcPct val="110000"/>
              </a:lnSpc>
            </a:pPr>
            <a:endParaRPr lang="sv-SE" sz="18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sv-SE" sz="1800" dirty="0">
              <a:latin typeface="+mj-lt"/>
            </a:endParaRPr>
          </a:p>
        </p:txBody>
      </p:sp>
      <p:pic>
        <p:nvPicPr>
          <p:cNvPr id="6" name="Picture 2" descr="Vincent van Gogh, Mother Roulin with Her Baby (1888).">
            <a:extLst>
              <a:ext uri="{FF2B5EF4-FFF2-40B4-BE49-F238E27FC236}">
                <a16:creationId xmlns:a16="http://schemas.microsoft.com/office/drawing/2014/main" id="{3A9CCF16-3D9C-834B-B200-1E52C035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10" y="1350579"/>
            <a:ext cx="2806201" cy="35384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CFB80B6-4E0B-7341-919A-2CC4AA093CDB}"/>
              </a:ext>
            </a:extLst>
          </p:cNvPr>
          <p:cNvSpPr txBox="1"/>
          <p:nvPr/>
        </p:nvSpPr>
        <p:spPr>
          <a:xfrm>
            <a:off x="8255247" y="4889046"/>
            <a:ext cx="2672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Van Gogh (1888), </a:t>
            </a:r>
            <a:r>
              <a:rPr lang="sv-SE" sz="1000" i="1" dirty="0"/>
              <a:t>”</a:t>
            </a:r>
            <a:r>
              <a:rPr lang="sv-SE" sz="1000" i="1" dirty="0" err="1"/>
              <a:t>Mother</a:t>
            </a:r>
            <a:r>
              <a:rPr lang="sv-SE" sz="1000" i="1" dirty="0"/>
              <a:t> </a:t>
            </a:r>
            <a:r>
              <a:rPr lang="sv-SE" sz="1000" i="1" dirty="0" err="1"/>
              <a:t>Roulin</a:t>
            </a:r>
            <a:r>
              <a:rPr lang="sv-SE" sz="1000" i="1" dirty="0"/>
              <a:t> and </a:t>
            </a:r>
            <a:r>
              <a:rPr lang="sv-SE" sz="1000" i="1" dirty="0" err="1"/>
              <a:t>her</a:t>
            </a:r>
            <a:r>
              <a:rPr lang="sv-SE" sz="1000" i="1" dirty="0"/>
              <a:t> baby”</a:t>
            </a:r>
            <a:endParaRPr lang="sv-SE" sz="1000" dirty="0"/>
          </a:p>
        </p:txBody>
      </p:sp>
      <p:pic>
        <p:nvPicPr>
          <p:cNvPr id="10" name="Picture 2" descr="Stockholm University - SSUCHY">
            <a:extLst>
              <a:ext uri="{FF2B5EF4-FFF2-40B4-BE49-F238E27FC236}">
                <a16:creationId xmlns:a16="http://schemas.microsoft.com/office/drawing/2014/main" id="{3D73E44E-FF09-08EE-458D-C39D8B7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6E8D-9DCE-7146-8B90-DABFCB27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9" y="1005839"/>
            <a:ext cx="6653049" cy="561042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latin typeface="+mj-lt"/>
                <a:ea typeface="Baskerville" panose="02020502070401020303" pitchFamily="18" charset="0"/>
              </a:rPr>
              <a:t>These risks have often been assumed to originate in the parents’ ID, but…</a:t>
            </a:r>
          </a:p>
          <a:p>
            <a:pPr>
              <a:lnSpc>
                <a:spcPct val="110000"/>
              </a:lnSpc>
            </a:pPr>
            <a:endParaRPr lang="en-US" sz="26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latin typeface="+mj-lt"/>
                <a:ea typeface="Baskerville" panose="02020502070401020303" pitchFamily="18" charset="0"/>
              </a:rPr>
              <a:t>…there’s also substantial within-group variation, and…</a:t>
            </a:r>
          </a:p>
          <a:p>
            <a:pPr>
              <a:lnSpc>
                <a:spcPct val="110000"/>
              </a:lnSpc>
            </a:pPr>
            <a:endParaRPr lang="en-US" sz="26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latin typeface="+mj-lt"/>
                <a:ea typeface="Baskerville" panose="02020502070401020303" pitchFamily="18" charset="0"/>
              </a:rPr>
              <a:t>…for most of the pertinent outcomes, there’s limited evidence that ID per se explains these risks—especially if IQ &gt; 60 (e.g., </a:t>
            </a:r>
            <a:r>
              <a:rPr lang="sv-SE" sz="2600" dirty="0">
                <a:latin typeface="+mj-lt"/>
                <a:ea typeface="Baskerville" panose="02020502070401020303" pitchFamily="18" charset="0"/>
              </a:rPr>
              <a:t>Azar et al., 2012;</a:t>
            </a:r>
            <a:r>
              <a:rPr lang="en-US" sz="2600" dirty="0">
                <a:latin typeface="+mj-lt"/>
                <a:ea typeface="Baskerville" panose="02020502070401020303" pitchFamily="18" charset="0"/>
              </a:rPr>
              <a:t> </a:t>
            </a:r>
            <a:r>
              <a:rPr lang="sv-SE" sz="2600" dirty="0" err="1">
                <a:latin typeface="+mj-lt"/>
                <a:ea typeface="Baskerville" panose="02020502070401020303" pitchFamily="18" charset="0"/>
              </a:rPr>
              <a:t>McGaw</a:t>
            </a:r>
            <a:r>
              <a:rPr lang="sv-SE" sz="2600" dirty="0">
                <a:latin typeface="+mj-lt"/>
                <a:ea typeface="Baskerville" panose="02020502070401020303" pitchFamily="18" charset="0"/>
              </a:rPr>
              <a:t> et al., 2010).</a:t>
            </a:r>
          </a:p>
          <a:p>
            <a:pPr>
              <a:lnSpc>
                <a:spcPct val="110000"/>
              </a:lnSpc>
            </a:pPr>
            <a:endParaRPr lang="sv-SE" sz="24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+mj-lt"/>
                <a:ea typeface="Baskerville" panose="02020502070401020303" pitchFamily="18" charset="0"/>
              </a:rPr>
              <a:t>Researchers have thus increasingly moved beyond the diagnostic label in their attempts to understand caregiving-related risks (Feldman, 2002; Feldman &amp; </a:t>
            </a:r>
            <a:r>
              <a:rPr lang="en-US" sz="2600" dirty="0" err="1">
                <a:latin typeface="+mj-lt"/>
                <a:ea typeface="Baskerville" panose="02020502070401020303" pitchFamily="18" charset="0"/>
              </a:rPr>
              <a:t>Aunos</a:t>
            </a:r>
            <a:r>
              <a:rPr lang="en-US" sz="2600" dirty="0">
                <a:latin typeface="+mj-lt"/>
                <a:ea typeface="Baskerville" panose="02020502070401020303" pitchFamily="18" charset="0"/>
              </a:rPr>
              <a:t>, 2020).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+mj-lt"/>
                <a:ea typeface="Baskerville" panose="02020502070401020303" pitchFamily="18" charset="0"/>
              </a:rPr>
              <a:t>Has revealed that the caregiving environment of parents with ID is often </a:t>
            </a:r>
            <a:r>
              <a:rPr lang="en-US" sz="2600" dirty="0" err="1">
                <a:latin typeface="+mj-lt"/>
                <a:ea typeface="Baskerville" panose="02020502070401020303" pitchFamily="18" charset="0"/>
              </a:rPr>
              <a:t>characterised</a:t>
            </a:r>
            <a:r>
              <a:rPr lang="en-US" sz="2600" dirty="0">
                <a:latin typeface="+mj-lt"/>
                <a:ea typeface="Baskerville" panose="02020502070401020303" pitchFamily="18" charset="0"/>
              </a:rPr>
              <a:t> by contextual risk factors for caregiving problems: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+mj-lt"/>
                <a:ea typeface="Baskerville" panose="02020502070401020303" pitchFamily="18" charset="0"/>
              </a:rPr>
              <a:t>Poverty, unemployment, social isolation, lack of support, physical and psychological health problems, single parenting etc. (e.g., </a:t>
            </a:r>
            <a:r>
              <a:rPr lang="en-US" sz="2200" dirty="0" err="1">
                <a:latin typeface="+mj-lt"/>
                <a:ea typeface="Baskerville" panose="02020502070401020303" pitchFamily="18" charset="0"/>
              </a:rPr>
              <a:t>Akobirshoev</a:t>
            </a:r>
            <a:r>
              <a:rPr lang="en-US" sz="2200" dirty="0">
                <a:latin typeface="+mj-lt"/>
                <a:ea typeface="Baskerville" panose="02020502070401020303" pitchFamily="18" charset="0"/>
              </a:rPr>
              <a:t> et al., 2017; Emerson &amp; Hatton, 2008; </a:t>
            </a:r>
            <a:r>
              <a:rPr lang="en-US" sz="2200" dirty="0" err="1">
                <a:latin typeface="+mj-lt"/>
                <a:ea typeface="Baskerville" panose="02020502070401020303" pitchFamily="18" charset="0"/>
              </a:rPr>
              <a:t>Kassee</a:t>
            </a:r>
            <a:r>
              <a:rPr lang="en-US" sz="2200" dirty="0">
                <a:latin typeface="+mj-lt"/>
                <a:ea typeface="Baskerville" panose="02020502070401020303" pitchFamily="18" charset="0"/>
              </a:rPr>
              <a:t> et al., 2023; </a:t>
            </a:r>
            <a:r>
              <a:rPr lang="en-US" sz="2200" dirty="0" err="1">
                <a:latin typeface="+mj-lt"/>
                <a:ea typeface="Baskerville" panose="02020502070401020303" pitchFamily="18" charset="0"/>
              </a:rPr>
              <a:t>Mithen</a:t>
            </a:r>
            <a:r>
              <a:rPr lang="en-US" sz="2200" dirty="0">
                <a:latin typeface="+mj-lt"/>
                <a:ea typeface="Baskerville" panose="02020502070401020303" pitchFamily="18" charset="0"/>
              </a:rPr>
              <a:t> et al., 2015).</a:t>
            </a:r>
          </a:p>
        </p:txBody>
      </p:sp>
      <p:pic>
        <p:nvPicPr>
          <p:cNvPr id="7" name="Picture 4" descr="How to study with mental health issues – advice to students from students -  OU News">
            <a:extLst>
              <a:ext uri="{FF2B5EF4-FFF2-40B4-BE49-F238E27FC236}">
                <a16:creationId xmlns:a16="http://schemas.microsoft.com/office/drawing/2014/main" id="{C726AE87-7527-E341-AD3F-EAE81B408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76" y="1935584"/>
            <a:ext cx="4478173" cy="29868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52E24A1-FE46-7148-BB0E-6BAE08042DAD}"/>
              </a:ext>
            </a:extLst>
          </p:cNvPr>
          <p:cNvSpPr txBox="1"/>
          <p:nvPr/>
        </p:nvSpPr>
        <p:spPr>
          <a:xfrm>
            <a:off x="2979683" y="241739"/>
            <a:ext cx="623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ea typeface="Baskerville" panose="02020502070401020303" pitchFamily="18" charset="0"/>
              </a:rPr>
              <a:t>Background</a:t>
            </a:r>
            <a:endParaRPr lang="sv-SE" sz="2800" dirty="0">
              <a:latin typeface="+mj-lt"/>
            </a:endParaRPr>
          </a:p>
        </p:txBody>
      </p:sp>
      <p:pic>
        <p:nvPicPr>
          <p:cNvPr id="2" name="Picture 2" descr="Stockholm University - SSUCHY">
            <a:extLst>
              <a:ext uri="{FF2B5EF4-FFF2-40B4-BE49-F238E27FC236}">
                <a16:creationId xmlns:a16="http://schemas.microsoft.com/office/drawing/2014/main" id="{79C5E66B-5DA1-A9F6-1C97-5DABB00A5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6E8D-9DCE-7146-8B90-DABFCB27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1131571"/>
            <a:ext cx="6940902" cy="548469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  <a:ea typeface="Baskerville" panose="02020502070401020303" pitchFamily="18" charset="0"/>
              </a:rPr>
              <a:t>Some reports also indicate that parents with ID often have experienced interpersonal trauma (IPT).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  <a:ea typeface="Baskerville" panose="02020502070401020303" pitchFamily="18" charset="0"/>
              </a:rPr>
              <a:t>A well-established risk factor for caregiving-related problems among parents </a:t>
            </a:r>
            <a:r>
              <a:rPr lang="en-US" sz="2400" i="1" dirty="0">
                <a:latin typeface="+mj-lt"/>
                <a:ea typeface="Baskerville" panose="02020502070401020303" pitchFamily="18" charset="0"/>
              </a:rPr>
              <a:t>without </a:t>
            </a:r>
            <a:r>
              <a:rPr lang="en-US" sz="2400" dirty="0">
                <a:latin typeface="+mj-lt"/>
                <a:ea typeface="Baskerville" panose="02020502070401020303" pitchFamily="18" charset="0"/>
              </a:rPr>
              <a:t>ID (e.g., Greene et al., 2020; van </a:t>
            </a:r>
            <a:r>
              <a:rPr lang="en-US" sz="2400" dirty="0" err="1">
                <a:latin typeface="+mj-lt"/>
                <a:ea typeface="Baskerville" panose="02020502070401020303" pitchFamily="18" charset="0"/>
              </a:rPr>
              <a:t>IJzendoorn</a:t>
            </a:r>
            <a:r>
              <a:rPr lang="en-US" sz="2400" dirty="0">
                <a:latin typeface="+mj-lt"/>
                <a:ea typeface="Baskerville" panose="02020502070401020303" pitchFamily="18" charset="0"/>
              </a:rPr>
              <a:t> et al., 2020).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  <a:ea typeface="Baskerville" panose="02020502070401020303" pitchFamily="18" charset="0"/>
              </a:rPr>
              <a:t>Possible that such experiences may contribute to the caregiving-related risks displayed by parents with ID.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  <a:ea typeface="Baskerville" panose="02020502070401020303" pitchFamily="18" charset="0"/>
              </a:rPr>
              <a:t>Reports have, however, been inconsistent, both with regard to prevalence of IPT (cf. Granqvist et al., 2014; </a:t>
            </a:r>
            <a:r>
              <a:rPr lang="en-US" sz="2400" dirty="0" err="1">
                <a:latin typeface="+mj-lt"/>
                <a:ea typeface="Baskerville" panose="02020502070401020303" pitchFamily="18" charset="0"/>
              </a:rPr>
              <a:t>Hellfritz</a:t>
            </a:r>
            <a:r>
              <a:rPr lang="en-US" sz="2400" dirty="0">
                <a:latin typeface="+mj-lt"/>
                <a:ea typeface="Baskerville" panose="02020502070401020303" pitchFamily="18" charset="0"/>
              </a:rPr>
              <a:t>, 2018), and the role of IPT for caregiving and child developmental outcomes (cf. Lindberg et al., 2017; </a:t>
            </a:r>
            <a:r>
              <a:rPr lang="en-US" sz="2400" dirty="0" err="1">
                <a:latin typeface="+mj-lt"/>
                <a:ea typeface="Baskerville" panose="02020502070401020303" pitchFamily="18" charset="0"/>
              </a:rPr>
              <a:t>Tymchuk</a:t>
            </a:r>
            <a:r>
              <a:rPr lang="en-US" sz="2400" dirty="0">
                <a:latin typeface="+mj-lt"/>
                <a:ea typeface="Baskerville" panose="02020502070401020303" pitchFamily="18" charset="0"/>
              </a:rPr>
              <a:t> &amp; </a:t>
            </a:r>
            <a:r>
              <a:rPr lang="en-US" sz="2400" dirty="0" err="1">
                <a:latin typeface="+mj-lt"/>
                <a:ea typeface="Baskerville" panose="02020502070401020303" pitchFamily="18" charset="0"/>
              </a:rPr>
              <a:t>Andron</a:t>
            </a:r>
            <a:r>
              <a:rPr lang="en-US" sz="2400" dirty="0">
                <a:latin typeface="+mj-lt"/>
                <a:ea typeface="Baskerville" panose="02020502070401020303" pitchFamily="18" charset="0"/>
              </a:rPr>
              <a:t>, 1990). 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+mj-lt"/>
                <a:ea typeface="Baskerville" panose="02020502070401020303" pitchFamily="18" charset="0"/>
              </a:rPr>
              <a:t>Synthesised</a:t>
            </a:r>
            <a:r>
              <a:rPr lang="en-US" sz="2400" dirty="0">
                <a:latin typeface="+mj-lt"/>
                <a:ea typeface="Baskerville" panose="02020502070401020303" pitchFamily="18" charset="0"/>
              </a:rPr>
              <a:t> knowledge not available…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+mj-lt"/>
              <a:ea typeface="Baskerville" panose="02020502070401020303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US" sz="2200" dirty="0">
              <a:latin typeface="+mj-lt"/>
              <a:ea typeface="Baskerville" panose="02020502070401020303" pitchFamily="18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52E24A1-FE46-7148-BB0E-6BAE08042DAD}"/>
              </a:ext>
            </a:extLst>
          </p:cNvPr>
          <p:cNvSpPr txBox="1"/>
          <p:nvPr/>
        </p:nvSpPr>
        <p:spPr>
          <a:xfrm>
            <a:off x="2979683" y="241739"/>
            <a:ext cx="623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ea typeface="Baskerville" panose="02020502070401020303" pitchFamily="18" charset="0"/>
              </a:rPr>
              <a:t>Background</a:t>
            </a:r>
            <a:endParaRPr lang="sv-SE" sz="2800" dirty="0">
              <a:latin typeface="+mj-lt"/>
            </a:endParaRPr>
          </a:p>
        </p:txBody>
      </p:sp>
      <p:pic>
        <p:nvPicPr>
          <p:cNvPr id="10" name="Picture 2" descr="EMOTIONAL ABUSE AND THE IMPACT OF DOMESTIC VIOLENCE ON CHILDREN ...">
            <a:extLst>
              <a:ext uri="{FF2B5EF4-FFF2-40B4-BE49-F238E27FC236}">
                <a16:creationId xmlns:a16="http://schemas.microsoft.com/office/drawing/2014/main" id="{9FECF3E6-A2CB-8919-5F07-EBB822FF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41" y="1256167"/>
            <a:ext cx="2988142" cy="197492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omestic violence growing in wake of coronavirus outbreak">
            <a:extLst>
              <a:ext uri="{FF2B5EF4-FFF2-40B4-BE49-F238E27FC236}">
                <a16:creationId xmlns:a16="http://schemas.microsoft.com/office/drawing/2014/main" id="{1A9A061D-02BD-E8A8-2252-748BDCEC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41" y="3484059"/>
            <a:ext cx="2988142" cy="16808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ockholm University - SSUCHY">
            <a:extLst>
              <a:ext uri="{FF2B5EF4-FFF2-40B4-BE49-F238E27FC236}">
                <a16:creationId xmlns:a16="http://schemas.microsoft.com/office/drawing/2014/main" id="{3A25174A-FAC1-C009-7AE9-6994447E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7490C8-26AE-C94F-80F1-8BFAB9B7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21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a typeface="Baskerville" panose="02020502070401020303" pitchFamily="18" charset="0"/>
              </a:rPr>
              <a:t>The Review</a:t>
            </a:r>
            <a:endParaRPr lang="sv-SE" sz="2800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C681E3-6229-CE58-D755-70AC4EB9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03" y="1440519"/>
            <a:ext cx="5552327" cy="505235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>
                <a:latin typeface="+mj-lt"/>
              </a:rPr>
              <a:t>…so </a:t>
            </a:r>
            <a:r>
              <a:rPr lang="sv-SE" dirty="0" err="1">
                <a:latin typeface="+mj-lt"/>
              </a:rPr>
              <a:t>we</a:t>
            </a:r>
            <a:r>
              <a:rPr lang="sv-SE" dirty="0">
                <a:latin typeface="+mj-lt"/>
              </a:rPr>
              <a:t> set </a:t>
            </a:r>
            <a:r>
              <a:rPr lang="sv-SE" dirty="0" err="1">
                <a:latin typeface="+mj-lt"/>
              </a:rPr>
              <a:t>out</a:t>
            </a:r>
            <a:r>
              <a:rPr lang="sv-SE" dirty="0">
                <a:latin typeface="+mj-lt"/>
              </a:rPr>
              <a:t> to </a:t>
            </a:r>
            <a:r>
              <a:rPr lang="sv-SE" dirty="0" err="1">
                <a:latin typeface="+mj-lt"/>
              </a:rPr>
              <a:t>obtain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such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knowledge</a:t>
            </a:r>
            <a:r>
              <a:rPr lang="sv-SE" dirty="0">
                <a:latin typeface="+mj-lt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dirty="0" err="1">
                <a:latin typeface="+mj-lt"/>
              </a:rPr>
              <a:t>Aims</a:t>
            </a:r>
            <a:r>
              <a:rPr lang="sv-SE" dirty="0">
                <a:latin typeface="+mj-lt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latin typeface="+mj-lt"/>
              </a:rPr>
              <a:t>To </a:t>
            </a:r>
            <a:r>
              <a:rPr lang="sv-SE" dirty="0" err="1">
                <a:latin typeface="+mj-lt"/>
              </a:rPr>
              <a:t>synthesise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extant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empirical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evidence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pertaining</a:t>
            </a:r>
            <a:r>
              <a:rPr lang="sv-SE" dirty="0">
                <a:latin typeface="+mj-lt"/>
              </a:rPr>
              <a:t> to: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>
              <a:latin typeface="+mj-lt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lphaLcParenR"/>
            </a:pPr>
            <a:r>
              <a:rPr lang="sv-SE" dirty="0">
                <a:latin typeface="+mj-lt"/>
              </a:rPr>
              <a:t>the </a:t>
            </a:r>
            <a:r>
              <a:rPr lang="sv-SE" dirty="0" err="1">
                <a:latin typeface="+mj-lt"/>
              </a:rPr>
              <a:t>prevalence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of</a:t>
            </a:r>
            <a:r>
              <a:rPr lang="sv-SE" dirty="0">
                <a:latin typeface="+mj-lt"/>
              </a:rPr>
              <a:t> IPT (in </a:t>
            </a:r>
            <a:r>
              <a:rPr lang="sv-SE" dirty="0" err="1">
                <a:latin typeface="+mj-lt"/>
              </a:rPr>
              <a:t>unspecific</a:t>
            </a:r>
            <a:r>
              <a:rPr lang="sv-SE" dirty="0">
                <a:latin typeface="+mj-lt"/>
              </a:rPr>
              <a:t> as </a:t>
            </a:r>
            <a:r>
              <a:rPr lang="sv-SE" dirty="0" err="1">
                <a:latin typeface="+mj-lt"/>
              </a:rPr>
              <a:t>well</a:t>
            </a:r>
            <a:r>
              <a:rPr lang="sv-SE" dirty="0">
                <a:latin typeface="+mj-lt"/>
              </a:rPr>
              <a:t> as </a:t>
            </a:r>
            <a:r>
              <a:rPr lang="sv-SE" dirty="0" err="1">
                <a:latin typeface="+mj-lt"/>
              </a:rPr>
              <a:t>specific</a:t>
            </a:r>
            <a:r>
              <a:rPr lang="sv-SE" dirty="0">
                <a:latin typeface="+mj-lt"/>
              </a:rPr>
              <a:t> forms) </a:t>
            </a:r>
            <a:r>
              <a:rPr lang="sv-SE" dirty="0" err="1">
                <a:latin typeface="+mj-lt"/>
              </a:rPr>
              <a:t>among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parents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with</a:t>
            </a:r>
            <a:r>
              <a:rPr lang="sv-SE" dirty="0">
                <a:latin typeface="+mj-lt"/>
              </a:rPr>
              <a:t> ID, and the </a:t>
            </a:r>
            <a:r>
              <a:rPr lang="sv-SE" dirty="0" err="1">
                <a:latin typeface="+mj-lt"/>
              </a:rPr>
              <a:t>role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of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such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experiences</a:t>
            </a:r>
            <a:r>
              <a:rPr lang="sv-SE" dirty="0">
                <a:latin typeface="+mj-lt"/>
              </a:rPr>
              <a:t> for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arenR"/>
            </a:pPr>
            <a:endParaRPr lang="sv-SE" dirty="0">
              <a:latin typeface="+mj-lt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lphaLcParenR"/>
            </a:pPr>
            <a:r>
              <a:rPr lang="sv-SE" dirty="0" err="1">
                <a:latin typeface="+mj-lt"/>
              </a:rPr>
              <a:t>caregiving-related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outcomes</a:t>
            </a:r>
            <a:r>
              <a:rPr lang="sv-SE" dirty="0">
                <a:latin typeface="+mj-lt"/>
              </a:rPr>
              <a:t> and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arenR"/>
            </a:pPr>
            <a:endParaRPr lang="sv-SE" dirty="0">
              <a:latin typeface="+mj-lt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lphaLcParenR"/>
            </a:pPr>
            <a:r>
              <a:rPr lang="sv-SE" dirty="0" err="1">
                <a:latin typeface="+mj-lt"/>
              </a:rPr>
              <a:t>child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developmental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outcomes</a:t>
            </a:r>
            <a:r>
              <a:rPr lang="sv-SE" dirty="0">
                <a:latin typeface="+mj-lt"/>
              </a:rPr>
              <a:t>.</a:t>
            </a:r>
          </a:p>
          <a:p>
            <a:pPr>
              <a:lnSpc>
                <a:spcPct val="100000"/>
              </a:lnSpc>
            </a:pPr>
            <a:endParaRPr lang="sv-SE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sv-SE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1430C24-B7C6-2C20-5BE3-1495436EE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80" y="1805940"/>
            <a:ext cx="5284703" cy="3314700"/>
          </a:xfrm>
          <a:prstGeom prst="rect">
            <a:avLst/>
          </a:prstGeom>
        </p:spPr>
      </p:pic>
      <p:pic>
        <p:nvPicPr>
          <p:cNvPr id="3" name="Picture 2" descr="Stockholm University - SSUCHY">
            <a:extLst>
              <a:ext uri="{FF2B5EF4-FFF2-40B4-BE49-F238E27FC236}">
                <a16:creationId xmlns:a16="http://schemas.microsoft.com/office/drawing/2014/main" id="{556CC9F4-8122-90A6-C168-64D900924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4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6E8D-9DCE-7146-8B90-DABFCB27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1" y="1106311"/>
            <a:ext cx="6653049" cy="535093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v-SE" dirty="0">
              <a:latin typeface="+mj-lt"/>
              <a:ea typeface="Baskerville" panose="02020502070401020303" pitchFamily="18" charset="0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+mj-lt"/>
              <a:ea typeface="Baskerville" panose="02020502070401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DDDB4-039B-D849-AD04-8731F1C3D85D}"/>
              </a:ext>
            </a:extLst>
          </p:cNvPr>
          <p:cNvSpPr txBox="1"/>
          <p:nvPr/>
        </p:nvSpPr>
        <p:spPr>
          <a:xfrm>
            <a:off x="2606567" y="319982"/>
            <a:ext cx="655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ea typeface="Baskerville" panose="02020502070401020303" pitchFamily="18" charset="0"/>
              </a:rPr>
              <a:t>Method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9C45C6-0233-4F4F-8BDD-80E51962EE7E}"/>
              </a:ext>
            </a:extLst>
          </p:cNvPr>
          <p:cNvSpPr txBox="1">
            <a:spLocks/>
          </p:cNvSpPr>
          <p:nvPr/>
        </p:nvSpPr>
        <p:spPr>
          <a:xfrm>
            <a:off x="493987" y="1106311"/>
            <a:ext cx="5315370" cy="5350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sv-SE" sz="1900" dirty="0" err="1">
                <a:latin typeface="+mj-lt"/>
              </a:rPr>
              <a:t>Systematic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searches</a:t>
            </a:r>
            <a:r>
              <a:rPr lang="sv-SE" sz="1900" dirty="0">
                <a:latin typeface="+mj-lt"/>
              </a:rPr>
              <a:t> in </a:t>
            </a:r>
            <a:r>
              <a:rPr lang="sv-SE" sz="1900" dirty="0" err="1">
                <a:latin typeface="+mj-lt"/>
              </a:rPr>
              <a:t>PsycINFO</a:t>
            </a:r>
            <a:r>
              <a:rPr lang="sv-SE" sz="1900" dirty="0">
                <a:latin typeface="+mj-lt"/>
              </a:rPr>
              <a:t>, MEDLINE, CINAHL and </a:t>
            </a:r>
            <a:r>
              <a:rPr lang="sv-SE" sz="1900" dirty="0" err="1">
                <a:latin typeface="+mj-lt"/>
              </a:rPr>
              <a:t>PTSDpubs</a:t>
            </a:r>
            <a:r>
              <a:rPr lang="sv-SE" sz="1900" dirty="0">
                <a:latin typeface="+mj-lt"/>
              </a:rPr>
              <a:t> + forward and manual </a:t>
            </a:r>
            <a:r>
              <a:rPr lang="sv-SE" sz="1900" dirty="0" err="1">
                <a:latin typeface="+mj-lt"/>
              </a:rPr>
              <a:t>searches</a:t>
            </a:r>
            <a:r>
              <a:rPr lang="sv-SE" sz="19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endParaRPr lang="sv-SE" sz="19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sv-SE" sz="1900" dirty="0" err="1">
                <a:latin typeface="+mj-lt"/>
              </a:rPr>
              <a:t>Included</a:t>
            </a:r>
            <a:r>
              <a:rPr lang="sv-SE" sz="1900" dirty="0">
                <a:latin typeface="+mj-lt"/>
              </a:rPr>
              <a:t>: </a:t>
            </a:r>
            <a:r>
              <a:rPr lang="sv-SE" sz="1900" dirty="0" err="1">
                <a:latin typeface="+mj-lt"/>
              </a:rPr>
              <a:t>peer-reviewed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empirical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articles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reporting</a:t>
            </a:r>
            <a:r>
              <a:rPr lang="sv-SE" sz="1900" dirty="0">
                <a:latin typeface="+mj-lt"/>
              </a:rPr>
              <a:t> on exposure to </a:t>
            </a:r>
            <a:r>
              <a:rPr lang="sv-SE" sz="1900" dirty="0" err="1">
                <a:latin typeface="+mj-lt"/>
              </a:rPr>
              <a:t>any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type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of</a:t>
            </a:r>
            <a:r>
              <a:rPr lang="sv-SE" sz="1900" dirty="0">
                <a:latin typeface="+mj-lt"/>
              </a:rPr>
              <a:t> IPT (</a:t>
            </a:r>
            <a:r>
              <a:rPr lang="sv-SE" sz="1900" dirty="0" err="1">
                <a:latin typeface="+mj-lt"/>
              </a:rPr>
              <a:t>unspecified</a:t>
            </a:r>
            <a:r>
              <a:rPr lang="sv-SE" sz="1900" dirty="0">
                <a:latin typeface="+mj-lt"/>
              </a:rPr>
              <a:t> IPT; </a:t>
            </a:r>
            <a:r>
              <a:rPr lang="sv-SE" sz="1900" dirty="0" err="1">
                <a:latin typeface="+mj-lt"/>
              </a:rPr>
              <a:t>physical</a:t>
            </a:r>
            <a:r>
              <a:rPr lang="sv-SE" sz="1900" dirty="0">
                <a:latin typeface="+mj-lt"/>
              </a:rPr>
              <a:t>, sexual, and emotional abuse; </a:t>
            </a:r>
            <a:r>
              <a:rPr lang="sv-SE" sz="1900" dirty="0" err="1">
                <a:latin typeface="+mj-lt"/>
              </a:rPr>
              <a:t>neglect</a:t>
            </a:r>
            <a:r>
              <a:rPr lang="sv-SE" sz="1900" dirty="0">
                <a:latin typeface="+mj-lt"/>
              </a:rPr>
              <a:t>; </a:t>
            </a:r>
            <a:r>
              <a:rPr lang="sv-SE" sz="1900" dirty="0" err="1">
                <a:latin typeface="+mj-lt"/>
              </a:rPr>
              <a:t>witnessing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caregiver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violence</a:t>
            </a:r>
            <a:r>
              <a:rPr lang="sv-SE" sz="1900" dirty="0">
                <a:latin typeface="+mj-lt"/>
              </a:rPr>
              <a:t>; </a:t>
            </a:r>
            <a:r>
              <a:rPr lang="sv-SE" sz="1900" dirty="0" err="1">
                <a:latin typeface="+mj-lt"/>
              </a:rPr>
              <a:t>prolonged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childhood</a:t>
            </a:r>
            <a:r>
              <a:rPr lang="sv-SE" sz="1900" dirty="0">
                <a:latin typeface="+mj-lt"/>
              </a:rPr>
              <a:t> separations from </a:t>
            </a:r>
            <a:r>
              <a:rPr lang="sv-SE" sz="1900" dirty="0" err="1">
                <a:latin typeface="+mj-lt"/>
              </a:rPr>
              <a:t>caregivers</a:t>
            </a:r>
            <a:r>
              <a:rPr lang="sv-SE" sz="1900" dirty="0">
                <a:latin typeface="+mj-lt"/>
              </a:rPr>
              <a:t>), </a:t>
            </a:r>
            <a:r>
              <a:rPr lang="sv-SE" sz="1900" dirty="0" err="1">
                <a:latin typeface="+mj-lt"/>
              </a:rPr>
              <a:t>based</a:t>
            </a:r>
            <a:r>
              <a:rPr lang="sv-SE" sz="1900" dirty="0">
                <a:latin typeface="+mj-lt"/>
              </a:rPr>
              <a:t> on </a:t>
            </a:r>
            <a:r>
              <a:rPr lang="sv-SE" sz="1900" dirty="0" err="1">
                <a:latin typeface="+mj-lt"/>
              </a:rPr>
              <a:t>systematic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assessments</a:t>
            </a:r>
            <a:r>
              <a:rPr lang="sv-SE" sz="1900" dirty="0">
                <a:latin typeface="+mj-lt"/>
              </a:rPr>
              <a:t>.  </a:t>
            </a:r>
          </a:p>
          <a:p>
            <a:pPr>
              <a:lnSpc>
                <a:spcPct val="120000"/>
              </a:lnSpc>
            </a:pPr>
            <a:endParaRPr lang="sv-SE" sz="19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sv-SE" sz="1900" dirty="0">
                <a:latin typeface="+mj-lt"/>
              </a:rPr>
              <a:t>Studies </a:t>
            </a:r>
            <a:r>
              <a:rPr lang="sv-SE" sz="1900" dirty="0" err="1">
                <a:latin typeface="+mj-lt"/>
              </a:rPr>
              <a:t>pertaining</a:t>
            </a:r>
            <a:r>
              <a:rPr lang="sv-SE" sz="1900" dirty="0">
                <a:latin typeface="+mj-lt"/>
              </a:rPr>
              <a:t> to research </a:t>
            </a:r>
            <a:r>
              <a:rPr lang="sv-SE" sz="1900" dirty="0" err="1">
                <a:latin typeface="+mj-lt"/>
              </a:rPr>
              <a:t>question</a:t>
            </a:r>
            <a:r>
              <a:rPr lang="sv-SE" sz="1900" dirty="0">
                <a:latin typeface="+mj-lt"/>
              </a:rPr>
              <a:t> a) </a:t>
            </a:r>
            <a:r>
              <a:rPr lang="sv-SE" sz="1900" dirty="0" err="1">
                <a:latin typeface="+mj-lt"/>
              </a:rPr>
              <a:t>were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required</a:t>
            </a:r>
            <a:r>
              <a:rPr lang="sv-SE" sz="1900" dirty="0">
                <a:latin typeface="+mj-lt"/>
              </a:rPr>
              <a:t> to be </a:t>
            </a:r>
            <a:r>
              <a:rPr lang="sv-SE" sz="1900" dirty="0" err="1">
                <a:latin typeface="+mj-lt"/>
              </a:rPr>
              <a:t>based</a:t>
            </a:r>
            <a:r>
              <a:rPr lang="sv-SE" sz="1900" dirty="0">
                <a:latin typeface="+mj-lt"/>
              </a:rPr>
              <a:t> on independent/</a:t>
            </a:r>
            <a:r>
              <a:rPr lang="sv-SE" sz="1900" dirty="0" err="1">
                <a:latin typeface="+mj-lt"/>
              </a:rPr>
              <a:t>unique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samples</a:t>
            </a:r>
            <a:r>
              <a:rPr lang="sv-SE" sz="19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endParaRPr lang="sv-SE" sz="19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sv-SE" sz="1900" dirty="0">
                <a:latin typeface="+mj-lt"/>
              </a:rPr>
              <a:t>20 studies (14 independent </a:t>
            </a:r>
            <a:r>
              <a:rPr lang="sv-SE" sz="1900" dirty="0" err="1">
                <a:latin typeface="+mj-lt"/>
              </a:rPr>
              <a:t>samples</a:t>
            </a:r>
            <a:r>
              <a:rPr lang="sv-SE" sz="1900" dirty="0">
                <a:latin typeface="+mj-lt"/>
              </a:rPr>
              <a:t>) </a:t>
            </a:r>
            <a:r>
              <a:rPr lang="sv-SE" sz="1900" dirty="0" err="1">
                <a:latin typeface="+mj-lt"/>
              </a:rPr>
              <a:t>met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inclusion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criteria</a:t>
            </a:r>
            <a:r>
              <a:rPr lang="sv-SE" sz="1900" dirty="0">
                <a:latin typeface="+mj-lt"/>
              </a:rPr>
              <a:t>. </a:t>
            </a:r>
          </a:p>
          <a:p>
            <a:pPr>
              <a:lnSpc>
                <a:spcPct val="120000"/>
              </a:lnSpc>
            </a:pPr>
            <a:endParaRPr lang="sv-SE" sz="19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sv-SE" sz="1900" dirty="0" err="1">
                <a:latin typeface="+mj-lt"/>
              </a:rPr>
              <a:t>Study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quality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was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assessed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with</a:t>
            </a:r>
            <a:r>
              <a:rPr lang="sv-SE" sz="1900" dirty="0">
                <a:latin typeface="+mj-lt"/>
              </a:rPr>
              <a:t> NIH </a:t>
            </a:r>
            <a:r>
              <a:rPr lang="sv-SE" sz="1900" dirty="0" err="1">
                <a:latin typeface="+mj-lt"/>
              </a:rPr>
              <a:t>quality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assessment</a:t>
            </a:r>
            <a:r>
              <a:rPr lang="sv-SE" sz="1900" dirty="0">
                <a:latin typeface="+mj-lt"/>
              </a:rPr>
              <a:t> </a:t>
            </a:r>
            <a:r>
              <a:rPr lang="sv-SE" sz="1900" dirty="0" err="1">
                <a:latin typeface="+mj-lt"/>
              </a:rPr>
              <a:t>tools</a:t>
            </a:r>
            <a:r>
              <a:rPr lang="sv-SE" sz="1900" dirty="0">
                <a:latin typeface="+mj-lt"/>
              </a:rPr>
              <a:t> (NIH, 2013). </a:t>
            </a:r>
            <a:endParaRPr lang="en-US" sz="1400" dirty="0">
              <a:latin typeface="+mj-lt"/>
              <a:ea typeface="Baskerville" panose="02020502070401020303" pitchFamily="18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D6C93E3-7E94-4949-B0BD-7EEF94EA0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87446"/>
            <a:ext cx="5350933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6E8D-9DCE-7146-8B90-DABFCB27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1" y="1106311"/>
            <a:ext cx="6653049" cy="535093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v-SE" dirty="0">
              <a:latin typeface="+mj-lt"/>
              <a:ea typeface="Baskerville" panose="02020502070401020303" pitchFamily="18" charset="0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+mj-lt"/>
              <a:ea typeface="Baskerville" panose="02020502070401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DDDB4-039B-D849-AD04-8731F1C3D85D}"/>
              </a:ext>
            </a:extLst>
          </p:cNvPr>
          <p:cNvSpPr txBox="1"/>
          <p:nvPr/>
        </p:nvSpPr>
        <p:spPr>
          <a:xfrm>
            <a:off x="2606567" y="319982"/>
            <a:ext cx="655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ea typeface="Baskerville" panose="02020502070401020303" pitchFamily="18" charset="0"/>
              </a:rPr>
              <a:t>Results – prevalence of IPT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9C45C6-0233-4F4F-8BDD-80E51962EE7E}"/>
              </a:ext>
            </a:extLst>
          </p:cNvPr>
          <p:cNvSpPr txBox="1">
            <a:spLocks/>
          </p:cNvSpPr>
          <p:nvPr/>
        </p:nvSpPr>
        <p:spPr>
          <a:xfrm>
            <a:off x="783239" y="1106311"/>
            <a:ext cx="5943381" cy="546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800" dirty="0">
                <a:latin typeface="+mj-lt"/>
              </a:rPr>
              <a:t>10 studies </a:t>
            </a:r>
            <a:r>
              <a:rPr lang="sv-SE" sz="1800" dirty="0" err="1">
                <a:latin typeface="+mj-lt"/>
              </a:rPr>
              <a:t>reported</a:t>
            </a:r>
            <a:r>
              <a:rPr lang="sv-SE" sz="1800" dirty="0">
                <a:latin typeface="+mj-lt"/>
              </a:rPr>
              <a:t> on </a:t>
            </a:r>
            <a:r>
              <a:rPr lang="sv-SE" sz="1800" dirty="0" err="1">
                <a:latin typeface="+mj-lt"/>
              </a:rPr>
              <a:t>experiences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of</a:t>
            </a:r>
            <a:r>
              <a:rPr lang="sv-SE" sz="1800" dirty="0">
                <a:latin typeface="+mj-lt"/>
              </a:rPr>
              <a:t> </a:t>
            </a:r>
            <a:r>
              <a:rPr lang="sv-SE" sz="1800" b="1" i="1" dirty="0" err="1">
                <a:latin typeface="+mj-lt"/>
              </a:rPr>
              <a:t>unspecified</a:t>
            </a:r>
            <a:r>
              <a:rPr lang="sv-SE" sz="1800" b="1" i="1" dirty="0">
                <a:latin typeface="+mj-lt"/>
              </a:rPr>
              <a:t> IPT </a:t>
            </a:r>
            <a:r>
              <a:rPr lang="sv-SE" sz="1800" dirty="0" err="1">
                <a:latin typeface="+mj-lt"/>
              </a:rPr>
              <a:t>among</a:t>
            </a:r>
            <a:r>
              <a:rPr lang="sv-SE" sz="1800" dirty="0">
                <a:latin typeface="+mj-lt"/>
              </a:rPr>
              <a:t> the </a:t>
            </a:r>
            <a:r>
              <a:rPr lang="sv-SE" sz="1800" dirty="0" err="1">
                <a:latin typeface="+mj-lt"/>
              </a:rPr>
              <a:t>parents</a:t>
            </a:r>
            <a:r>
              <a:rPr lang="sv-SE" sz="1800" dirty="0">
                <a:latin typeface="+mj-lt"/>
              </a:rPr>
              <a:t>. </a:t>
            </a:r>
            <a:r>
              <a:rPr lang="sv-SE" sz="1800" dirty="0" err="1">
                <a:latin typeface="+mj-lt"/>
              </a:rPr>
              <a:t>Generally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high</a:t>
            </a:r>
            <a:r>
              <a:rPr lang="sv-SE" sz="1800" dirty="0">
                <a:latin typeface="+mj-lt"/>
              </a:rPr>
              <a:t> rates, </a:t>
            </a:r>
            <a:r>
              <a:rPr lang="sv-SE" sz="1800" dirty="0" err="1">
                <a:latin typeface="+mj-lt"/>
              </a:rPr>
              <a:t>regardless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of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sample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type</a:t>
            </a:r>
            <a:r>
              <a:rPr lang="sv-SE" sz="1800" dirty="0">
                <a:latin typeface="+mj-lt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800" dirty="0">
                <a:latin typeface="+mj-lt"/>
              </a:rPr>
              <a:t>Clinical </a:t>
            </a:r>
            <a:r>
              <a:rPr lang="sv-SE" sz="1800" dirty="0" err="1">
                <a:latin typeface="+mj-lt"/>
              </a:rPr>
              <a:t>samples</a:t>
            </a:r>
            <a:r>
              <a:rPr lang="sv-SE" sz="1800" dirty="0">
                <a:latin typeface="+mj-lt"/>
              </a:rPr>
              <a:t>: 7 studies; </a:t>
            </a:r>
            <a:r>
              <a:rPr lang="sv-SE" sz="1800" dirty="0" err="1">
                <a:latin typeface="+mj-lt"/>
              </a:rPr>
              <a:t>range</a:t>
            </a:r>
            <a:r>
              <a:rPr lang="sv-SE" sz="1800" dirty="0">
                <a:latin typeface="+mj-lt"/>
              </a:rPr>
              <a:t>: 42%–91%; </a:t>
            </a:r>
            <a:r>
              <a:rPr lang="sv-SE" sz="1800" dirty="0" err="1">
                <a:latin typeface="+mj-lt"/>
              </a:rPr>
              <a:t>combined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prevalence</a:t>
            </a:r>
            <a:r>
              <a:rPr lang="sv-SE" sz="1800" dirty="0">
                <a:latin typeface="+mj-lt"/>
              </a:rPr>
              <a:t> = 58% (</a:t>
            </a:r>
            <a:r>
              <a:rPr lang="sv-SE" sz="1800" i="1" dirty="0">
                <a:latin typeface="+mj-lt"/>
              </a:rPr>
              <a:t>n</a:t>
            </a:r>
            <a:r>
              <a:rPr lang="sv-SE" sz="1800" dirty="0">
                <a:latin typeface="+mj-lt"/>
              </a:rPr>
              <a:t> = 412); </a:t>
            </a:r>
            <a:r>
              <a:rPr lang="sv-SE" sz="1800" dirty="0" err="1">
                <a:latin typeface="+mj-lt"/>
              </a:rPr>
              <a:t>weighted</a:t>
            </a:r>
            <a:r>
              <a:rPr lang="sv-SE" sz="1800" dirty="0">
                <a:latin typeface="+mj-lt"/>
              </a:rPr>
              <a:t> median = 52%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sv-SE" sz="1800" dirty="0">
                <a:latin typeface="+mj-lt"/>
              </a:rPr>
              <a:t>Court </a:t>
            </a:r>
            <a:r>
              <a:rPr lang="sv-SE" sz="1800" dirty="0" err="1">
                <a:latin typeface="+mj-lt"/>
              </a:rPr>
              <a:t>samples</a:t>
            </a:r>
            <a:r>
              <a:rPr lang="sv-SE" sz="1800" dirty="0">
                <a:latin typeface="+mj-lt"/>
              </a:rPr>
              <a:t>: 2 studies; </a:t>
            </a:r>
            <a:r>
              <a:rPr lang="sv-SE" sz="1800" dirty="0" err="1">
                <a:latin typeface="+mj-lt"/>
              </a:rPr>
              <a:t>range</a:t>
            </a:r>
            <a:r>
              <a:rPr lang="sv-SE" sz="1800" dirty="0">
                <a:latin typeface="+mj-lt"/>
              </a:rPr>
              <a:t>: 60%–75% (</a:t>
            </a:r>
            <a:r>
              <a:rPr lang="sv-SE" sz="1800" i="1" dirty="0">
                <a:latin typeface="+mj-lt"/>
              </a:rPr>
              <a:t>n</a:t>
            </a:r>
            <a:r>
              <a:rPr lang="sv-SE" sz="1800" dirty="0">
                <a:latin typeface="+mj-lt"/>
              </a:rPr>
              <a:t> = 1182)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800" dirty="0">
                <a:latin typeface="+mj-lt"/>
              </a:rPr>
              <a:t>Community </a:t>
            </a:r>
            <a:r>
              <a:rPr lang="sv-SE" sz="1800" dirty="0" err="1">
                <a:latin typeface="+mj-lt"/>
              </a:rPr>
              <a:t>samples</a:t>
            </a:r>
            <a:r>
              <a:rPr lang="sv-SE" sz="1800" dirty="0">
                <a:latin typeface="+mj-lt"/>
              </a:rPr>
              <a:t>: 1 </a:t>
            </a:r>
            <a:r>
              <a:rPr lang="sv-SE" sz="1800" dirty="0" err="1">
                <a:latin typeface="+mj-lt"/>
              </a:rPr>
              <a:t>study</a:t>
            </a:r>
            <a:r>
              <a:rPr lang="sv-SE" sz="1800" dirty="0">
                <a:latin typeface="+mj-lt"/>
              </a:rPr>
              <a:t>; 42% (</a:t>
            </a:r>
            <a:r>
              <a:rPr lang="sv-SE" sz="1800" i="1" dirty="0">
                <a:latin typeface="+mj-lt"/>
              </a:rPr>
              <a:t>n</a:t>
            </a:r>
            <a:r>
              <a:rPr lang="sv-SE" sz="1800" dirty="0">
                <a:latin typeface="+mj-lt"/>
              </a:rPr>
              <a:t> = 168)</a:t>
            </a:r>
          </a:p>
          <a:p>
            <a:pPr>
              <a:lnSpc>
                <a:spcPct val="100000"/>
              </a:lnSpc>
            </a:pPr>
            <a:endParaRPr lang="sv-SE" sz="1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sv-SE" sz="1800" dirty="0" err="1">
                <a:latin typeface="+mj-lt"/>
              </a:rPr>
              <a:t>Weighted</a:t>
            </a:r>
            <a:r>
              <a:rPr lang="sv-SE" sz="1800" dirty="0">
                <a:latin typeface="+mj-lt"/>
              </a:rPr>
              <a:t> median </a:t>
            </a:r>
            <a:r>
              <a:rPr lang="sv-SE" sz="1800" dirty="0" err="1">
                <a:latin typeface="+mj-lt"/>
              </a:rPr>
              <a:t>across</a:t>
            </a:r>
            <a:r>
              <a:rPr lang="sv-SE" sz="1800" dirty="0">
                <a:latin typeface="+mj-lt"/>
              </a:rPr>
              <a:t> all independent </a:t>
            </a:r>
            <a:r>
              <a:rPr lang="sv-SE" sz="1800" dirty="0" err="1">
                <a:latin typeface="+mj-lt"/>
              </a:rPr>
              <a:t>samples</a:t>
            </a:r>
            <a:r>
              <a:rPr lang="sv-SE" sz="1800" dirty="0">
                <a:latin typeface="+mj-lt"/>
              </a:rPr>
              <a:t> ≈ 60%.</a:t>
            </a:r>
          </a:p>
          <a:p>
            <a:pPr>
              <a:lnSpc>
                <a:spcPct val="100000"/>
              </a:lnSpc>
            </a:pPr>
            <a:endParaRPr lang="sv-SE" sz="1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latin typeface="+mj-lt"/>
              </a:rPr>
              <a:t>Rates </a:t>
            </a:r>
            <a:r>
              <a:rPr lang="sv-SE" sz="1800" dirty="0" err="1">
                <a:latin typeface="+mj-lt"/>
              </a:rPr>
              <a:t>are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elevated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even</a:t>
            </a:r>
            <a:r>
              <a:rPr lang="sv-SE" sz="1800" dirty="0">
                <a:latin typeface="+mj-lt"/>
              </a:rPr>
              <a:t> in </a:t>
            </a:r>
            <a:r>
              <a:rPr lang="sv-SE" sz="1800" dirty="0" err="1">
                <a:latin typeface="+mj-lt"/>
              </a:rPr>
              <a:t>comparison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with</a:t>
            </a:r>
            <a:r>
              <a:rPr lang="sv-SE" sz="1800" dirty="0">
                <a:latin typeface="+mj-lt"/>
              </a:rPr>
              <a:t> population data from </a:t>
            </a:r>
            <a:r>
              <a:rPr lang="sv-SE" sz="1800" dirty="0" err="1">
                <a:latin typeface="+mj-lt"/>
              </a:rPr>
              <a:t>other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groups</a:t>
            </a:r>
            <a:r>
              <a:rPr lang="sv-SE" sz="1800" dirty="0">
                <a:latin typeface="+mj-lt"/>
              </a:rPr>
              <a:t> at </a:t>
            </a:r>
            <a:r>
              <a:rPr lang="sv-SE" sz="1800" dirty="0" err="1">
                <a:latin typeface="+mj-lt"/>
              </a:rPr>
              <a:t>high</a:t>
            </a:r>
            <a:r>
              <a:rPr lang="sv-SE" sz="1800" dirty="0">
                <a:latin typeface="+mj-lt"/>
              </a:rPr>
              <a:t> risk for IPT (</a:t>
            </a:r>
            <a:r>
              <a:rPr lang="sv-SE" sz="1800" dirty="0" err="1">
                <a:latin typeface="+mj-lt"/>
              </a:rPr>
              <a:t>e.g</a:t>
            </a:r>
            <a:r>
              <a:rPr lang="sv-SE" sz="1800" dirty="0">
                <a:latin typeface="+mj-lt"/>
              </a:rPr>
              <a:t>., patients </a:t>
            </a:r>
            <a:r>
              <a:rPr lang="sv-SE" sz="1800" dirty="0" err="1">
                <a:latin typeface="+mj-lt"/>
              </a:rPr>
              <a:t>with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severe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psychopathology</a:t>
            </a:r>
            <a:r>
              <a:rPr lang="sv-SE" sz="1800" dirty="0">
                <a:latin typeface="+mj-lt"/>
              </a:rPr>
              <a:t>; </a:t>
            </a:r>
            <a:r>
              <a:rPr lang="sv-SE" sz="1800" dirty="0" err="1">
                <a:latin typeface="+mj-lt"/>
              </a:rPr>
              <a:t>Gatov</a:t>
            </a:r>
            <a:r>
              <a:rPr lang="sv-SE" sz="1800" dirty="0">
                <a:latin typeface="+mj-lt"/>
              </a:rPr>
              <a:t> et al., 2020). </a:t>
            </a:r>
            <a:endParaRPr lang="en-US" sz="1600" dirty="0">
              <a:latin typeface="+mj-lt"/>
              <a:ea typeface="Baskerville" panose="02020502070401020303" pitchFamily="18" charset="0"/>
            </a:endParaRPr>
          </a:p>
        </p:txBody>
      </p:sp>
      <p:pic>
        <p:nvPicPr>
          <p:cNvPr id="28" name="Picture 2" descr="Her Poster featuring the painting Her Mother's Kiss by Eugene Carriere">
            <a:extLst>
              <a:ext uri="{FF2B5EF4-FFF2-40B4-BE49-F238E27FC236}">
                <a16:creationId xmlns:a16="http://schemas.microsoft.com/office/drawing/2014/main" id="{42767164-581C-CC44-B8EE-C4FC2EE2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40" y="1537138"/>
            <a:ext cx="3918388" cy="313471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410EBFEF-D031-1E40-AEFA-224DDD10A561}"/>
              </a:ext>
            </a:extLst>
          </p:cNvPr>
          <p:cNvSpPr txBox="1"/>
          <p:nvPr/>
        </p:nvSpPr>
        <p:spPr>
          <a:xfrm>
            <a:off x="8274914" y="4752382"/>
            <a:ext cx="2460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Eugene </a:t>
            </a:r>
            <a:r>
              <a:rPr lang="sv-SE" sz="1000" dirty="0" err="1"/>
              <a:t>Carriere</a:t>
            </a:r>
            <a:r>
              <a:rPr lang="sv-SE" sz="1000" dirty="0"/>
              <a:t> (1899), ”</a:t>
            </a:r>
            <a:r>
              <a:rPr lang="sv-SE" sz="1000" dirty="0" err="1"/>
              <a:t>Her</a:t>
            </a:r>
            <a:r>
              <a:rPr lang="sv-SE" sz="1000" dirty="0"/>
              <a:t> </a:t>
            </a:r>
            <a:r>
              <a:rPr lang="sv-SE" sz="1000" dirty="0" err="1"/>
              <a:t>mother’s</a:t>
            </a:r>
            <a:r>
              <a:rPr lang="sv-SE" sz="1000" dirty="0"/>
              <a:t> kiss”</a:t>
            </a:r>
          </a:p>
        </p:txBody>
      </p:sp>
      <p:pic>
        <p:nvPicPr>
          <p:cNvPr id="2" name="Picture 2" descr="Stockholm University - SSUCHY">
            <a:extLst>
              <a:ext uri="{FF2B5EF4-FFF2-40B4-BE49-F238E27FC236}">
                <a16:creationId xmlns:a16="http://schemas.microsoft.com/office/drawing/2014/main" id="{D45D15D7-9C0D-BF09-4873-FB8619DE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7EC1B-42FE-4945-849D-2EAF7AB1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ea typeface="Baskerville" panose="02020502070401020303" pitchFamily="18" charset="0"/>
              </a:rPr>
              <a:t>Results – prevalence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7D7ADC-6B06-F84F-A14F-5FC16BBF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993"/>
            <a:ext cx="6823841" cy="49359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sv-SE" sz="2000" b="1" i="1" dirty="0" err="1">
                <a:latin typeface="+mj-lt"/>
              </a:rPr>
              <a:t>Specific</a:t>
            </a:r>
            <a:r>
              <a:rPr lang="sv-SE" sz="2000" b="1" i="1" dirty="0">
                <a:latin typeface="+mj-lt"/>
              </a:rPr>
              <a:t> </a:t>
            </a:r>
            <a:r>
              <a:rPr lang="sv-SE" sz="2000" b="1" i="1" dirty="0" err="1">
                <a:latin typeface="+mj-lt"/>
              </a:rPr>
              <a:t>types</a:t>
            </a:r>
            <a:r>
              <a:rPr lang="sv-SE" sz="2000" b="1" i="1" dirty="0">
                <a:latin typeface="+mj-lt"/>
              </a:rPr>
              <a:t> </a:t>
            </a:r>
            <a:r>
              <a:rPr lang="sv-SE" sz="2000" b="1" i="1" dirty="0" err="1">
                <a:latin typeface="+mj-lt"/>
              </a:rPr>
              <a:t>of</a:t>
            </a:r>
            <a:r>
              <a:rPr lang="sv-SE" sz="2000" b="1" i="1" dirty="0">
                <a:latin typeface="+mj-lt"/>
              </a:rPr>
              <a:t> IPT</a:t>
            </a:r>
            <a:r>
              <a:rPr lang="sv-SE" sz="2000" i="1" dirty="0">
                <a:latin typeface="+mj-lt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sv-SE" sz="1800" i="1" dirty="0">
                <a:latin typeface="+mj-lt"/>
              </a:rPr>
              <a:t>Sexual abuse: </a:t>
            </a:r>
            <a:r>
              <a:rPr lang="sv-SE" sz="1800" dirty="0">
                <a:latin typeface="+mj-lt"/>
              </a:rPr>
              <a:t>6 studies; </a:t>
            </a:r>
            <a:r>
              <a:rPr lang="sv-SE" sz="1800" dirty="0" err="1">
                <a:latin typeface="+mj-lt"/>
              </a:rPr>
              <a:t>range</a:t>
            </a:r>
            <a:r>
              <a:rPr lang="sv-SE" sz="1800" dirty="0">
                <a:latin typeface="+mj-lt"/>
              </a:rPr>
              <a:t>: 24%–58%; </a:t>
            </a:r>
            <a:r>
              <a:rPr lang="sv-SE" sz="1800" dirty="0" err="1">
                <a:latin typeface="+mj-lt"/>
              </a:rPr>
              <a:t>weighted</a:t>
            </a:r>
            <a:r>
              <a:rPr lang="sv-SE" sz="1800" dirty="0">
                <a:latin typeface="+mj-lt"/>
              </a:rPr>
              <a:t> median: 38%. </a:t>
            </a:r>
          </a:p>
          <a:p>
            <a:pPr lvl="1">
              <a:lnSpc>
                <a:spcPct val="120000"/>
              </a:lnSpc>
            </a:pPr>
            <a:r>
              <a:rPr lang="sv-SE" sz="1800" i="1" dirty="0" err="1">
                <a:latin typeface="+mj-lt"/>
              </a:rPr>
              <a:t>Physical</a:t>
            </a:r>
            <a:r>
              <a:rPr lang="sv-SE" sz="1800" i="1" dirty="0">
                <a:latin typeface="+mj-lt"/>
              </a:rPr>
              <a:t> abuse: </a:t>
            </a:r>
            <a:r>
              <a:rPr lang="sv-SE" sz="1800" dirty="0">
                <a:latin typeface="+mj-lt"/>
              </a:rPr>
              <a:t>5 studies; </a:t>
            </a:r>
            <a:r>
              <a:rPr lang="sv-SE" sz="1800" dirty="0" err="1">
                <a:latin typeface="+mj-lt"/>
              </a:rPr>
              <a:t>range</a:t>
            </a:r>
            <a:r>
              <a:rPr lang="sv-SE" sz="1800" dirty="0">
                <a:latin typeface="+mj-lt"/>
              </a:rPr>
              <a:t>: 31%–61%; </a:t>
            </a:r>
            <a:r>
              <a:rPr lang="sv-SE" sz="1800" dirty="0" err="1">
                <a:latin typeface="+mj-lt"/>
              </a:rPr>
              <a:t>weighted</a:t>
            </a:r>
            <a:r>
              <a:rPr lang="sv-SE" sz="1800" dirty="0">
                <a:latin typeface="+mj-lt"/>
              </a:rPr>
              <a:t> median: 50%</a:t>
            </a:r>
          </a:p>
          <a:p>
            <a:pPr lvl="1">
              <a:lnSpc>
                <a:spcPct val="120000"/>
              </a:lnSpc>
            </a:pPr>
            <a:r>
              <a:rPr lang="sv-SE" sz="1800" i="1" dirty="0">
                <a:latin typeface="+mj-lt"/>
              </a:rPr>
              <a:t>Emotional abuse: </a:t>
            </a:r>
            <a:r>
              <a:rPr lang="sv-SE" sz="1800" dirty="0">
                <a:latin typeface="+mj-lt"/>
              </a:rPr>
              <a:t>3 studies; </a:t>
            </a:r>
            <a:r>
              <a:rPr lang="sv-SE" sz="1800" dirty="0" err="1">
                <a:latin typeface="+mj-lt"/>
              </a:rPr>
              <a:t>range</a:t>
            </a:r>
            <a:r>
              <a:rPr lang="sv-SE" sz="1800" dirty="0">
                <a:latin typeface="+mj-lt"/>
              </a:rPr>
              <a:t>: 38%–54%.</a:t>
            </a:r>
          </a:p>
          <a:p>
            <a:pPr lvl="1">
              <a:lnSpc>
                <a:spcPct val="120000"/>
              </a:lnSpc>
            </a:pPr>
            <a:r>
              <a:rPr lang="sv-SE" sz="1800" i="1" dirty="0" err="1">
                <a:latin typeface="+mj-lt"/>
              </a:rPr>
              <a:t>Neglect</a:t>
            </a:r>
            <a:r>
              <a:rPr lang="sv-SE" sz="1800" i="1" dirty="0">
                <a:latin typeface="+mj-lt"/>
              </a:rPr>
              <a:t>: </a:t>
            </a:r>
            <a:r>
              <a:rPr lang="sv-SE" sz="1800" dirty="0">
                <a:latin typeface="+mj-lt"/>
              </a:rPr>
              <a:t>3 studies; </a:t>
            </a:r>
            <a:r>
              <a:rPr lang="sv-SE" sz="1800" dirty="0" err="1">
                <a:latin typeface="+mj-lt"/>
              </a:rPr>
              <a:t>range</a:t>
            </a:r>
            <a:r>
              <a:rPr lang="sv-SE" sz="1800" dirty="0">
                <a:latin typeface="+mj-lt"/>
              </a:rPr>
              <a:t>: 12%–35%.</a:t>
            </a:r>
          </a:p>
          <a:p>
            <a:pPr lvl="1">
              <a:lnSpc>
                <a:spcPct val="120000"/>
              </a:lnSpc>
            </a:pPr>
            <a:r>
              <a:rPr lang="sv-SE" sz="1800" i="1" dirty="0" err="1">
                <a:latin typeface="+mj-lt"/>
              </a:rPr>
              <a:t>Prolonged</a:t>
            </a:r>
            <a:r>
              <a:rPr lang="sv-SE" sz="1800" i="1" dirty="0">
                <a:latin typeface="+mj-lt"/>
              </a:rPr>
              <a:t> separations from </a:t>
            </a:r>
            <a:r>
              <a:rPr lang="sv-SE" sz="1800" i="1" dirty="0" err="1">
                <a:latin typeface="+mj-lt"/>
              </a:rPr>
              <a:t>caregivers</a:t>
            </a:r>
            <a:r>
              <a:rPr lang="sv-SE" sz="1800" i="1" dirty="0">
                <a:latin typeface="+mj-lt"/>
              </a:rPr>
              <a:t>:</a:t>
            </a:r>
            <a:r>
              <a:rPr lang="sv-SE" sz="1800" dirty="0">
                <a:latin typeface="+mj-lt"/>
              </a:rPr>
              <a:t> 4 studies; </a:t>
            </a:r>
            <a:r>
              <a:rPr lang="sv-SE" sz="1800" dirty="0" err="1">
                <a:latin typeface="+mj-lt"/>
              </a:rPr>
              <a:t>range</a:t>
            </a:r>
            <a:r>
              <a:rPr lang="sv-SE" sz="1800" dirty="0">
                <a:latin typeface="+mj-lt"/>
              </a:rPr>
              <a:t>: 17%–36%.</a:t>
            </a:r>
          </a:p>
          <a:p>
            <a:pPr lvl="1">
              <a:lnSpc>
                <a:spcPct val="120000"/>
              </a:lnSpc>
            </a:pPr>
            <a:r>
              <a:rPr lang="sv-SE" sz="1800" i="1" dirty="0" err="1">
                <a:latin typeface="+mj-lt"/>
              </a:rPr>
              <a:t>Witnessing</a:t>
            </a:r>
            <a:r>
              <a:rPr lang="sv-SE" sz="1800" i="1" dirty="0">
                <a:latin typeface="+mj-lt"/>
              </a:rPr>
              <a:t> </a:t>
            </a:r>
            <a:r>
              <a:rPr lang="sv-SE" sz="1800" i="1" dirty="0" err="1">
                <a:latin typeface="+mj-lt"/>
              </a:rPr>
              <a:t>caregiver</a:t>
            </a:r>
            <a:r>
              <a:rPr lang="sv-SE" sz="1800" i="1" dirty="0">
                <a:latin typeface="+mj-lt"/>
              </a:rPr>
              <a:t> </a:t>
            </a:r>
            <a:r>
              <a:rPr lang="sv-SE" sz="1800" i="1" dirty="0" err="1">
                <a:latin typeface="+mj-lt"/>
              </a:rPr>
              <a:t>violence</a:t>
            </a:r>
            <a:r>
              <a:rPr lang="sv-SE" sz="1800" i="1" dirty="0">
                <a:latin typeface="+mj-lt"/>
              </a:rPr>
              <a:t>:</a:t>
            </a:r>
            <a:r>
              <a:rPr lang="sv-SE" sz="1800" dirty="0">
                <a:latin typeface="+mj-lt"/>
              </a:rPr>
              <a:t> 1 </a:t>
            </a:r>
            <a:r>
              <a:rPr lang="sv-SE" sz="1800" dirty="0" err="1">
                <a:latin typeface="+mj-lt"/>
              </a:rPr>
              <a:t>study</a:t>
            </a:r>
            <a:r>
              <a:rPr lang="sv-SE" sz="1800" dirty="0">
                <a:latin typeface="+mj-lt"/>
              </a:rPr>
              <a:t>; 48%.</a:t>
            </a:r>
          </a:p>
          <a:p>
            <a:pPr lvl="1">
              <a:lnSpc>
                <a:spcPct val="120000"/>
              </a:lnSpc>
            </a:pPr>
            <a:endParaRPr lang="sv-SE" sz="1800" i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sv-SE" sz="2000" dirty="0" err="1">
                <a:latin typeface="+mj-lt"/>
              </a:rPr>
              <a:t>Even</a:t>
            </a:r>
            <a:r>
              <a:rPr lang="sv-SE" sz="2000" dirty="0">
                <a:latin typeface="+mj-lt"/>
              </a:rPr>
              <a:t> the </a:t>
            </a:r>
            <a:r>
              <a:rPr lang="sv-SE" sz="2000" dirty="0" err="1">
                <a:latin typeface="+mj-lt"/>
              </a:rPr>
              <a:t>lower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estimates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are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typically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higher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than</a:t>
            </a:r>
            <a:r>
              <a:rPr lang="sv-SE" sz="2000" dirty="0">
                <a:latin typeface="+mj-lt"/>
              </a:rPr>
              <a:t> population-</a:t>
            </a:r>
            <a:r>
              <a:rPr lang="sv-SE" sz="2000" dirty="0" err="1">
                <a:latin typeface="+mj-lt"/>
              </a:rPr>
              <a:t>level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estimates</a:t>
            </a:r>
            <a:r>
              <a:rPr lang="sv-SE" sz="2000" dirty="0">
                <a:latin typeface="+mj-lt"/>
              </a:rPr>
              <a:t> for </a:t>
            </a:r>
            <a:r>
              <a:rPr lang="sv-SE" sz="2000" dirty="0" err="1">
                <a:latin typeface="+mj-lt"/>
              </a:rPr>
              <a:t>comparable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countries</a:t>
            </a:r>
            <a:r>
              <a:rPr lang="sv-SE" sz="2000" dirty="0">
                <a:latin typeface="+mj-lt"/>
              </a:rPr>
              <a:t> (cf. Moody et al., 2018; </a:t>
            </a:r>
            <a:r>
              <a:rPr lang="sv-SE" sz="2000" dirty="0" err="1">
                <a:latin typeface="+mj-lt"/>
              </a:rPr>
              <a:t>Stoltenborgh</a:t>
            </a:r>
            <a:r>
              <a:rPr lang="sv-SE" sz="2000" dirty="0">
                <a:latin typeface="+mj-lt"/>
              </a:rPr>
              <a:t> et al., 2013).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latin typeface="+mj-lt"/>
              </a:rPr>
              <a:t>Experiences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prolonged</a:t>
            </a:r>
            <a:r>
              <a:rPr lang="sv-SE" sz="2000" dirty="0">
                <a:latin typeface="+mj-lt"/>
              </a:rPr>
              <a:t> separations, </a:t>
            </a:r>
            <a:r>
              <a:rPr lang="sv-SE" sz="2000" dirty="0" err="1">
                <a:latin typeface="+mj-lt"/>
              </a:rPr>
              <a:t>mainly</a:t>
            </a:r>
            <a:r>
              <a:rPr lang="sv-SE" sz="2000" dirty="0">
                <a:latin typeface="+mj-lt"/>
              </a:rPr>
              <a:t> in the form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OoHC</a:t>
            </a:r>
            <a:r>
              <a:rPr lang="sv-SE" sz="2000" dirty="0">
                <a:latin typeface="+mj-lt"/>
              </a:rPr>
              <a:t>, 4–10 </a:t>
            </a:r>
            <a:r>
              <a:rPr lang="sv-SE" sz="2000" dirty="0" err="1">
                <a:latin typeface="+mj-lt"/>
              </a:rPr>
              <a:t>times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more</a:t>
            </a:r>
            <a:r>
              <a:rPr lang="sv-SE" sz="2000" dirty="0">
                <a:latin typeface="+mj-lt"/>
              </a:rPr>
              <a:t> common </a:t>
            </a:r>
            <a:r>
              <a:rPr lang="sv-SE" sz="2000" dirty="0" err="1">
                <a:latin typeface="+mj-lt"/>
              </a:rPr>
              <a:t>than</a:t>
            </a:r>
            <a:r>
              <a:rPr lang="sv-SE" sz="2000" dirty="0">
                <a:latin typeface="+mj-lt"/>
              </a:rPr>
              <a:t> in the general population. </a:t>
            </a:r>
            <a:endParaRPr lang="sv-SE" sz="2400" dirty="0">
              <a:latin typeface="+mj-lt"/>
            </a:endParaRPr>
          </a:p>
        </p:txBody>
      </p:sp>
      <p:pic>
        <p:nvPicPr>
          <p:cNvPr id="6146" name="Picture 2" descr="Wall Art - Painting - Tell Me There's a Heaven by Paul Lovering">
            <a:extLst>
              <a:ext uri="{FF2B5EF4-FFF2-40B4-BE49-F238E27FC236}">
                <a16:creationId xmlns:a16="http://schemas.microsoft.com/office/drawing/2014/main" id="{63E67797-5E50-7A49-A914-CCC4FE8C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87" y="1240993"/>
            <a:ext cx="3540672" cy="354067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18D7BA6-898B-7849-B9EC-321B97DBB3F9}"/>
              </a:ext>
            </a:extLst>
          </p:cNvPr>
          <p:cNvSpPr txBox="1"/>
          <p:nvPr/>
        </p:nvSpPr>
        <p:spPr>
          <a:xfrm>
            <a:off x="8805264" y="4827120"/>
            <a:ext cx="23214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Paul Lovering, ”Tell </a:t>
            </a:r>
            <a:r>
              <a:rPr lang="sv-SE" sz="1000" dirty="0" err="1"/>
              <a:t>me</a:t>
            </a:r>
            <a:r>
              <a:rPr lang="sv-SE" sz="1000" dirty="0"/>
              <a:t> </a:t>
            </a:r>
            <a:r>
              <a:rPr lang="sv-SE" sz="1000" dirty="0" err="1"/>
              <a:t>there’s</a:t>
            </a:r>
            <a:r>
              <a:rPr lang="sv-SE" sz="1000" dirty="0"/>
              <a:t> a </a:t>
            </a:r>
            <a:r>
              <a:rPr lang="sv-SE" sz="1000" dirty="0" err="1"/>
              <a:t>heaven</a:t>
            </a:r>
            <a:r>
              <a:rPr lang="sv-SE" sz="1000" dirty="0"/>
              <a:t>”</a:t>
            </a:r>
          </a:p>
        </p:txBody>
      </p:sp>
      <p:pic>
        <p:nvPicPr>
          <p:cNvPr id="8" name="Picture 2" descr="Stockholm University - SSUCHY">
            <a:extLst>
              <a:ext uri="{FF2B5EF4-FFF2-40B4-BE49-F238E27FC236}">
                <a16:creationId xmlns:a16="http://schemas.microsoft.com/office/drawing/2014/main" id="{EABBF662-991D-9095-2E78-A4FB81516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7EC1B-42FE-4945-849D-2EAF7AB1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50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ea typeface="Baskerville" panose="02020502070401020303" pitchFamily="18" charset="0"/>
              </a:rPr>
              <a:t>Results – caregiving-related outcomes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7D7ADC-6B06-F84F-A14F-5FC16BBF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34" y="1303283"/>
            <a:ext cx="5873749" cy="49398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 sz="1800" dirty="0">
                <a:latin typeface="+mj-lt"/>
              </a:rPr>
              <a:t>Mixed </a:t>
            </a:r>
            <a:r>
              <a:rPr lang="sv-SE" sz="1800" dirty="0" err="1">
                <a:latin typeface="+mj-lt"/>
              </a:rPr>
              <a:t>evidence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with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regard</a:t>
            </a:r>
            <a:r>
              <a:rPr lang="sv-SE" sz="1800" dirty="0">
                <a:latin typeface="+mj-lt"/>
              </a:rPr>
              <a:t> to </a:t>
            </a:r>
            <a:r>
              <a:rPr lang="sv-SE" sz="1800" b="1" i="1" dirty="0" err="1">
                <a:latin typeface="+mj-lt"/>
              </a:rPr>
              <a:t>caregiving-related</a:t>
            </a:r>
            <a:r>
              <a:rPr lang="sv-SE" sz="1800" b="1" i="1" dirty="0">
                <a:latin typeface="+mj-lt"/>
              </a:rPr>
              <a:t> </a:t>
            </a:r>
            <a:r>
              <a:rPr lang="sv-SE" sz="1800" b="1" i="1" dirty="0" err="1">
                <a:latin typeface="+mj-lt"/>
              </a:rPr>
              <a:t>outcomes</a:t>
            </a:r>
            <a:r>
              <a:rPr lang="sv-SE" sz="1800" dirty="0">
                <a:latin typeface="+mj-lt"/>
              </a:rPr>
              <a:t>, </a:t>
            </a:r>
            <a:r>
              <a:rPr lang="sv-SE" sz="1800" dirty="0" err="1">
                <a:latin typeface="+mj-lt"/>
              </a:rPr>
              <a:t>but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findings</a:t>
            </a:r>
            <a:r>
              <a:rPr lang="sv-SE" sz="1800" dirty="0">
                <a:latin typeface="+mj-lt"/>
              </a:rPr>
              <a:t> overall </a:t>
            </a:r>
            <a:r>
              <a:rPr lang="sv-SE" sz="1800" dirty="0" err="1">
                <a:latin typeface="+mj-lt"/>
              </a:rPr>
              <a:t>converge</a:t>
            </a:r>
            <a:r>
              <a:rPr lang="sv-SE" sz="1800" dirty="0">
                <a:latin typeface="+mj-lt"/>
              </a:rPr>
              <a:t> on IPT as a risk </a:t>
            </a:r>
            <a:r>
              <a:rPr lang="sv-SE" sz="1800" dirty="0" err="1">
                <a:latin typeface="+mj-lt"/>
              </a:rPr>
              <a:t>factor</a:t>
            </a:r>
            <a:r>
              <a:rPr lang="sv-SE" sz="1800" dirty="0">
                <a:latin typeface="+mj-lt"/>
              </a:rPr>
              <a:t> for </a:t>
            </a:r>
            <a:r>
              <a:rPr lang="sv-SE" sz="1800" dirty="0" err="1">
                <a:latin typeface="+mj-lt"/>
              </a:rPr>
              <a:t>caregiving-related</a:t>
            </a:r>
            <a:r>
              <a:rPr lang="sv-SE" sz="1800" dirty="0">
                <a:latin typeface="+mj-lt"/>
              </a:rPr>
              <a:t> problems: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800" dirty="0" err="1">
                <a:latin typeface="+mj-lt"/>
              </a:rPr>
              <a:t>Consistent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links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with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parental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psychiatric</a:t>
            </a:r>
            <a:r>
              <a:rPr lang="sv-SE" sz="1800" dirty="0">
                <a:latin typeface="+mj-lt"/>
              </a:rPr>
              <a:t>/mental </a:t>
            </a:r>
            <a:r>
              <a:rPr lang="sv-SE" sz="1800" dirty="0" err="1">
                <a:latin typeface="+mj-lt"/>
              </a:rPr>
              <a:t>health</a:t>
            </a:r>
            <a:r>
              <a:rPr lang="sv-SE" sz="1800" dirty="0">
                <a:latin typeface="+mj-lt"/>
              </a:rPr>
              <a:t> problems (4 studies).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800" dirty="0" err="1">
                <a:latin typeface="+mj-lt"/>
              </a:rPr>
              <a:t>Overarching</a:t>
            </a:r>
            <a:r>
              <a:rPr lang="sv-SE" sz="1800" dirty="0">
                <a:latin typeface="+mj-lt"/>
              </a:rPr>
              <a:t> support for </a:t>
            </a:r>
            <a:r>
              <a:rPr lang="sv-SE" sz="1800" dirty="0" err="1">
                <a:latin typeface="+mj-lt"/>
              </a:rPr>
              <a:t>parental</a:t>
            </a:r>
            <a:r>
              <a:rPr lang="sv-SE" sz="1800" dirty="0">
                <a:latin typeface="+mj-lt"/>
              </a:rPr>
              <a:t> IPT as a risk </a:t>
            </a:r>
            <a:r>
              <a:rPr lang="sv-SE" sz="1800" dirty="0" err="1">
                <a:latin typeface="+mj-lt"/>
              </a:rPr>
              <a:t>factor</a:t>
            </a:r>
            <a:r>
              <a:rPr lang="sv-SE" sz="1800" dirty="0">
                <a:latin typeface="+mj-lt"/>
              </a:rPr>
              <a:t> for </a:t>
            </a:r>
            <a:r>
              <a:rPr lang="sv-SE" sz="1800" dirty="0" err="1">
                <a:latin typeface="+mj-lt"/>
              </a:rPr>
              <a:t>severe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caregiving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difficulties</a:t>
            </a:r>
            <a:r>
              <a:rPr lang="sv-SE" sz="1800" dirty="0">
                <a:latin typeface="+mj-lt"/>
              </a:rPr>
              <a:t>, as </a:t>
            </a:r>
            <a:r>
              <a:rPr lang="sv-SE" sz="1800" dirty="0" err="1">
                <a:latin typeface="+mj-lt"/>
              </a:rPr>
              <a:t>indicated</a:t>
            </a:r>
            <a:r>
              <a:rPr lang="sv-SE" sz="1800" dirty="0">
                <a:latin typeface="+mj-lt"/>
              </a:rPr>
              <a:t> by </a:t>
            </a:r>
            <a:r>
              <a:rPr lang="sv-SE" sz="1800" dirty="0" err="1">
                <a:latin typeface="+mj-lt"/>
              </a:rPr>
              <a:t>child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welfare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involvement</a:t>
            </a:r>
            <a:r>
              <a:rPr lang="sv-SE" sz="1800" dirty="0">
                <a:latin typeface="+mj-lt"/>
              </a:rPr>
              <a:t>/</a:t>
            </a:r>
            <a:r>
              <a:rPr lang="sv-SE" sz="1800" dirty="0" err="1">
                <a:latin typeface="+mj-lt"/>
              </a:rPr>
              <a:t>OoH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placement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of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child</a:t>
            </a:r>
            <a:r>
              <a:rPr lang="sv-SE" sz="1800" dirty="0">
                <a:latin typeface="+mj-lt"/>
              </a:rPr>
              <a:t> (5 studies).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800" dirty="0" err="1">
                <a:latin typeface="+mj-lt"/>
              </a:rPr>
              <a:t>Inconsistent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findings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with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regard</a:t>
            </a:r>
            <a:r>
              <a:rPr lang="sv-SE" sz="1800" dirty="0">
                <a:latin typeface="+mj-lt"/>
              </a:rPr>
              <a:t> to </a:t>
            </a:r>
            <a:r>
              <a:rPr lang="sv-SE" sz="1800" dirty="0" err="1">
                <a:latin typeface="+mj-lt"/>
              </a:rPr>
              <a:t>links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with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self-reported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parenting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attitudes</a:t>
            </a:r>
            <a:r>
              <a:rPr lang="sv-SE" sz="1800" dirty="0">
                <a:latin typeface="+mj-lt"/>
              </a:rPr>
              <a:t> and -</a:t>
            </a:r>
            <a:r>
              <a:rPr lang="sv-SE" sz="1800" dirty="0" err="1">
                <a:latin typeface="+mj-lt"/>
              </a:rPr>
              <a:t>behaviours</a:t>
            </a:r>
            <a:r>
              <a:rPr lang="sv-SE" sz="1800" dirty="0">
                <a:latin typeface="+mj-lt"/>
              </a:rPr>
              <a:t> (Note: </a:t>
            </a:r>
            <a:r>
              <a:rPr lang="sv-SE" sz="1800" dirty="0" err="1">
                <a:latin typeface="+mj-lt"/>
              </a:rPr>
              <a:t>Methodologically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dubious</a:t>
            </a:r>
            <a:r>
              <a:rPr lang="sv-SE" sz="1800" dirty="0">
                <a:latin typeface="+mj-lt"/>
              </a:rPr>
              <a:t>).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v-SE" sz="1800" dirty="0" err="1">
                <a:latin typeface="+mj-lt"/>
              </a:rPr>
              <a:t>Consistent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links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with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observed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caregiving-related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difficulties</a:t>
            </a:r>
            <a:r>
              <a:rPr lang="sv-SE" sz="1800" dirty="0">
                <a:latin typeface="+mj-lt"/>
              </a:rPr>
              <a:t> (Note: </a:t>
            </a:r>
            <a:r>
              <a:rPr lang="sv-SE" sz="1800" dirty="0" err="1">
                <a:latin typeface="+mj-lt"/>
              </a:rPr>
              <a:t>Only</a:t>
            </a:r>
            <a:r>
              <a:rPr lang="sv-SE" sz="1800" dirty="0">
                <a:latin typeface="+mj-lt"/>
              </a:rPr>
              <a:t> 2 studies; </a:t>
            </a:r>
            <a:r>
              <a:rPr lang="sv-SE" sz="1800" dirty="0" err="1">
                <a:latin typeface="+mj-lt"/>
              </a:rPr>
              <a:t>both</a:t>
            </a:r>
            <a:r>
              <a:rPr lang="sv-SE" sz="1800" dirty="0">
                <a:latin typeface="+mj-lt"/>
              </a:rPr>
              <a:t> from the same </a:t>
            </a:r>
            <a:r>
              <a:rPr lang="sv-SE" sz="1800" dirty="0" err="1">
                <a:latin typeface="+mj-lt"/>
              </a:rPr>
              <a:t>sample</a:t>
            </a:r>
            <a:r>
              <a:rPr lang="sv-SE" sz="1800" dirty="0">
                <a:latin typeface="+mj-lt"/>
              </a:rPr>
              <a:t>). </a:t>
            </a:r>
            <a:endParaRPr lang="sv-SE" sz="1400" dirty="0">
              <a:latin typeface="+mj-lt"/>
            </a:endParaRPr>
          </a:p>
          <a:p>
            <a:pPr lvl="1">
              <a:lnSpc>
                <a:spcPct val="120000"/>
              </a:lnSpc>
            </a:pPr>
            <a:endParaRPr lang="sv-SE" sz="1400" dirty="0">
              <a:latin typeface="+mj-lt"/>
            </a:endParaRPr>
          </a:p>
        </p:txBody>
      </p:sp>
      <p:pic>
        <p:nvPicPr>
          <p:cNvPr id="1026" name="Picture 2" descr="Convergence, 1952 by Jackson Pollock">
            <a:extLst>
              <a:ext uri="{FF2B5EF4-FFF2-40B4-BE49-F238E27FC236}">
                <a16:creationId xmlns:a16="http://schemas.microsoft.com/office/drawing/2014/main" id="{02C967FC-5336-3F43-829F-18CF91F4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78" y="1303283"/>
            <a:ext cx="4843517" cy="290611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EC66B51-4964-A049-A996-DBD500048740}"/>
              </a:ext>
            </a:extLst>
          </p:cNvPr>
          <p:cNvSpPr txBox="1"/>
          <p:nvPr/>
        </p:nvSpPr>
        <p:spPr>
          <a:xfrm>
            <a:off x="8185117" y="4243937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Jackson Pollock (1952), ”</a:t>
            </a:r>
            <a:r>
              <a:rPr lang="sv-SE" sz="1000" dirty="0" err="1"/>
              <a:t>Convergence</a:t>
            </a:r>
            <a:r>
              <a:rPr lang="sv-SE" sz="1000" dirty="0"/>
              <a:t>”</a:t>
            </a:r>
          </a:p>
        </p:txBody>
      </p:sp>
      <p:pic>
        <p:nvPicPr>
          <p:cNvPr id="6" name="Picture 2" descr="Stockholm University - SSUCHY">
            <a:extLst>
              <a:ext uri="{FF2B5EF4-FFF2-40B4-BE49-F238E27FC236}">
                <a16:creationId xmlns:a16="http://schemas.microsoft.com/office/drawing/2014/main" id="{3FEF0223-116B-8E13-7C23-8352B1C9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7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11021</TotalTime>
  <Words>1537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 Tarikh</vt:lpstr>
      <vt:lpstr>Arial</vt:lpstr>
      <vt:lpstr>Avenir Book</vt:lpstr>
      <vt:lpstr>Baskerville</vt:lpstr>
      <vt:lpstr>Calibri</vt:lpstr>
      <vt:lpstr>Calibri Light</vt:lpstr>
      <vt:lpstr>Office-tema</vt:lpstr>
      <vt:lpstr>Disregarded ghosts of contested nurseries:  Experiences of interpersonal trauma among parents with intellectual disability   </vt:lpstr>
      <vt:lpstr>Background</vt:lpstr>
      <vt:lpstr>PowerPoint Presentation</vt:lpstr>
      <vt:lpstr>PowerPoint Presentation</vt:lpstr>
      <vt:lpstr>The Review</vt:lpstr>
      <vt:lpstr>PowerPoint Presentation</vt:lpstr>
      <vt:lpstr>PowerPoint Presentation</vt:lpstr>
      <vt:lpstr>Results – prevalence</vt:lpstr>
      <vt:lpstr>Results – caregiving-related outcomes</vt:lpstr>
      <vt:lpstr>Results – child developmental outcomes</vt:lpstr>
      <vt:lpstr>Important limitations</vt:lpstr>
      <vt:lpstr>Adding to the picture…</vt:lpstr>
      <vt:lpstr>Take-home messages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with intellectual disabilities   Their experiences of trauma in relation to caregiver-relevant and child developmental outcomes</dc:title>
  <dc:creator>Mårten Hammarlund</dc:creator>
  <cp:lastModifiedBy>Lisa Chambers</cp:lastModifiedBy>
  <cp:revision>73</cp:revision>
  <dcterms:created xsi:type="dcterms:W3CDTF">2021-11-08T09:44:00Z</dcterms:created>
  <dcterms:modified xsi:type="dcterms:W3CDTF">2023-12-29T11:02:23Z</dcterms:modified>
</cp:coreProperties>
</file>