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nva Sans Italics" panose="020B0604020202020204" charset="0"/>
      <p:regular r:id="rId11"/>
    </p:embeddedFont>
    <p:embeddedFont>
      <p:font typeface="Calibri" panose="020F0502020204030204" pitchFamily="34" charset="0"/>
      <p:regular r:id="rId12"/>
      <p:bold r:id="rId13"/>
      <p:italic r:id="rId14"/>
      <p:boldItalic r:id="rId15"/>
    </p:embeddedFont>
    <p:embeddedFont>
      <p:font typeface="Canva Sans Bold" panose="020B0604020202020204" charset="0"/>
      <p:regular r:id="rId16"/>
    </p:embeddedFont>
    <p:embeddedFont>
      <p:font typeface="Canva San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387" autoAdjust="0"/>
  </p:normalViewPr>
  <p:slideViewPr>
    <p:cSldViewPr>
      <p:cViewPr varScale="1">
        <p:scale>
          <a:sx n="40" d="100"/>
          <a:sy n="40" d="100"/>
        </p:scale>
        <p:origin x="2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Physical incidents were defined as those with the potential to cause bodily harm including physical and sexual assaults. </a:t>
            </a:r>
          </a:p>
          <a:p>
            <a:endParaRPr lang="en-US"/>
          </a:p>
          <a:p>
            <a:r>
              <a:rPr lang="en-US"/>
              <a:t>Incidents categorized as psychological</a:t>
            </a:r>
          </a:p>
          <a:p>
            <a:r>
              <a:rPr lang="en-US"/>
              <a:t>occurred without physical contact, and included verbal</a:t>
            </a:r>
          </a:p>
          <a:p>
            <a:r>
              <a:rPr lang="en-US"/>
              <a:t>threats, ‘hate’ language, and racially motivated insults.</a:t>
            </a:r>
          </a:p>
          <a:p>
            <a:r>
              <a:rPr lang="en-US"/>
              <a:t>The death of service users, colleagues or family mem?bers were also categorized as psychological incidents.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7.svg"/><Relationship Id="rId9" Type="http://schemas.openxmlformats.org/officeDocument/2006/relationships/image" Target="../media/image3.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11.jpe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2.svg"/><Relationship Id="rId5" Type="http://schemas.openxmlformats.org/officeDocument/2006/relationships/image" Target="../media/image12.png"/><Relationship Id="rId15" Type="http://schemas.openxmlformats.org/officeDocument/2006/relationships/image" Target="../media/image26.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0.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36.sv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8.sv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0.jpe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7000"/>
            </a:blip>
            <a:stretch>
              <a:fillRect l="-596" t="-7802" r="-524" b="-11969"/>
            </a:stretch>
          </a:blipFill>
        </p:spPr>
      </p:sp>
      <p:grpSp>
        <p:nvGrpSpPr>
          <p:cNvPr id="3" name="Group 3"/>
          <p:cNvGrpSpPr/>
          <p:nvPr/>
        </p:nvGrpSpPr>
        <p:grpSpPr>
          <a:xfrm>
            <a:off x="0" y="8635461"/>
            <a:ext cx="18288000" cy="1651539"/>
            <a:chOff x="0" y="0"/>
            <a:chExt cx="4816593" cy="434973"/>
          </a:xfrm>
        </p:grpSpPr>
        <p:sp>
          <p:nvSpPr>
            <p:cNvPr id="4" name="Freeform 4"/>
            <p:cNvSpPr/>
            <p:nvPr/>
          </p:nvSpPr>
          <p:spPr>
            <a:xfrm>
              <a:off x="0" y="0"/>
              <a:ext cx="4816592" cy="434973"/>
            </a:xfrm>
            <a:custGeom>
              <a:avLst/>
              <a:gdLst/>
              <a:ahLst/>
              <a:cxnLst/>
              <a:rect l="l" t="t" r="r" b="b"/>
              <a:pathLst>
                <a:path w="4816592" h="434973">
                  <a:moveTo>
                    <a:pt x="0" y="0"/>
                  </a:moveTo>
                  <a:lnTo>
                    <a:pt x="4816592" y="0"/>
                  </a:lnTo>
                  <a:lnTo>
                    <a:pt x="4816592" y="434973"/>
                  </a:lnTo>
                  <a:lnTo>
                    <a:pt x="0" y="434973"/>
                  </a:lnTo>
                  <a:close/>
                </a:path>
              </a:pathLst>
            </a:custGeom>
            <a:solidFill>
              <a:srgbClr val="193E47">
                <a:alpha val="70980"/>
              </a:srgbClr>
            </a:solidFill>
          </p:spPr>
        </p:sp>
        <p:sp>
          <p:nvSpPr>
            <p:cNvPr id="5" name="TextBox 5"/>
            <p:cNvSpPr txBox="1"/>
            <p:nvPr/>
          </p:nvSpPr>
          <p:spPr>
            <a:xfrm>
              <a:off x="0" y="-38100"/>
              <a:ext cx="4816593" cy="47307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18288000" cy="1448916"/>
          </a:xfrm>
          <a:custGeom>
            <a:avLst/>
            <a:gdLst/>
            <a:ahLst/>
            <a:cxnLst/>
            <a:rect l="l" t="t" r="r" b="b"/>
            <a:pathLst>
              <a:path w="18288000" h="1448916">
                <a:moveTo>
                  <a:pt x="0" y="0"/>
                </a:moveTo>
                <a:lnTo>
                  <a:pt x="18288000" y="0"/>
                </a:lnTo>
                <a:lnTo>
                  <a:pt x="18288000" y="1448916"/>
                </a:lnTo>
                <a:lnTo>
                  <a:pt x="0" y="1448916"/>
                </a:lnTo>
                <a:lnTo>
                  <a:pt x="0" y="0"/>
                </a:lnTo>
                <a:close/>
              </a:path>
            </a:pathLst>
          </a:custGeom>
          <a:blipFill>
            <a:blip r:embed="rId3"/>
            <a:stretch>
              <a:fillRect t="-17143" b="-17143"/>
            </a:stretch>
          </a:blipFill>
        </p:spPr>
      </p:sp>
      <p:grpSp>
        <p:nvGrpSpPr>
          <p:cNvPr id="7" name="Group 7"/>
          <p:cNvGrpSpPr/>
          <p:nvPr/>
        </p:nvGrpSpPr>
        <p:grpSpPr>
          <a:xfrm>
            <a:off x="0" y="0"/>
            <a:ext cx="18288000" cy="1448916"/>
            <a:chOff x="0" y="0"/>
            <a:chExt cx="4816593" cy="381607"/>
          </a:xfrm>
        </p:grpSpPr>
        <p:sp>
          <p:nvSpPr>
            <p:cNvPr id="8" name="Freeform 8"/>
            <p:cNvSpPr/>
            <p:nvPr/>
          </p:nvSpPr>
          <p:spPr>
            <a:xfrm>
              <a:off x="0" y="0"/>
              <a:ext cx="4816592" cy="381607"/>
            </a:xfrm>
            <a:custGeom>
              <a:avLst/>
              <a:gdLst/>
              <a:ahLst/>
              <a:cxnLst/>
              <a:rect l="l" t="t" r="r" b="b"/>
              <a:pathLst>
                <a:path w="4816592" h="381607">
                  <a:moveTo>
                    <a:pt x="0" y="0"/>
                  </a:moveTo>
                  <a:lnTo>
                    <a:pt x="4816592" y="0"/>
                  </a:lnTo>
                  <a:lnTo>
                    <a:pt x="4816592" y="381607"/>
                  </a:lnTo>
                  <a:lnTo>
                    <a:pt x="0" y="381607"/>
                  </a:lnTo>
                  <a:close/>
                </a:path>
              </a:pathLst>
            </a:custGeom>
            <a:solidFill>
              <a:srgbClr val="193E47">
                <a:alpha val="30980"/>
              </a:srgbClr>
            </a:solidFill>
          </p:spPr>
        </p:sp>
        <p:sp>
          <p:nvSpPr>
            <p:cNvPr id="9" name="TextBox 9"/>
            <p:cNvSpPr txBox="1"/>
            <p:nvPr/>
          </p:nvSpPr>
          <p:spPr>
            <a:xfrm>
              <a:off x="0" y="-38100"/>
              <a:ext cx="4816593" cy="419707"/>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876387" y="284058"/>
            <a:ext cx="5097547" cy="880801"/>
          </a:xfrm>
          <a:custGeom>
            <a:avLst/>
            <a:gdLst/>
            <a:ahLst/>
            <a:cxnLst/>
            <a:rect l="l" t="t" r="r" b="b"/>
            <a:pathLst>
              <a:path w="5097547" h="880801">
                <a:moveTo>
                  <a:pt x="0" y="0"/>
                </a:moveTo>
                <a:lnTo>
                  <a:pt x="5097548" y="0"/>
                </a:lnTo>
                <a:lnTo>
                  <a:pt x="5097548" y="880800"/>
                </a:lnTo>
                <a:lnTo>
                  <a:pt x="0" y="880800"/>
                </a:lnTo>
                <a:lnTo>
                  <a:pt x="0" y="0"/>
                </a:lnTo>
                <a:close/>
              </a:path>
            </a:pathLst>
          </a:custGeom>
          <a:blipFill>
            <a:blip r:embed="rId4"/>
            <a:stretch>
              <a:fillRect/>
            </a:stretch>
          </a:blipFill>
        </p:spPr>
      </p:sp>
      <p:sp>
        <p:nvSpPr>
          <p:cNvPr id="11" name="Freeform 11"/>
          <p:cNvSpPr/>
          <p:nvPr/>
        </p:nvSpPr>
        <p:spPr>
          <a:xfrm>
            <a:off x="0" y="8635461"/>
            <a:ext cx="18288000" cy="1651539"/>
          </a:xfrm>
          <a:custGeom>
            <a:avLst/>
            <a:gdLst/>
            <a:ahLst/>
            <a:cxnLst/>
            <a:rect l="l" t="t" r="r" b="b"/>
            <a:pathLst>
              <a:path w="18288000" h="1651539">
                <a:moveTo>
                  <a:pt x="0" y="0"/>
                </a:moveTo>
                <a:lnTo>
                  <a:pt x="18288000" y="0"/>
                </a:lnTo>
                <a:lnTo>
                  <a:pt x="18288000" y="1651539"/>
                </a:lnTo>
                <a:lnTo>
                  <a:pt x="0" y="1651539"/>
                </a:lnTo>
                <a:lnTo>
                  <a:pt x="0" y="0"/>
                </a:lnTo>
                <a:close/>
              </a:path>
            </a:pathLst>
          </a:custGeom>
          <a:blipFill>
            <a:blip r:embed="rId3"/>
            <a:stretch>
              <a:fillRect l="-947" t="-4718" r="-947" b="-15325"/>
            </a:stretch>
          </a:blipFill>
        </p:spPr>
      </p:sp>
      <p:sp>
        <p:nvSpPr>
          <p:cNvPr id="12" name="TextBox 12"/>
          <p:cNvSpPr txBox="1"/>
          <p:nvPr/>
        </p:nvSpPr>
        <p:spPr>
          <a:xfrm>
            <a:off x="2497986" y="3490450"/>
            <a:ext cx="14026870" cy="2152491"/>
          </a:xfrm>
          <a:prstGeom prst="rect">
            <a:avLst/>
          </a:prstGeom>
        </p:spPr>
        <p:txBody>
          <a:bodyPr lIns="0" tIns="0" rIns="0" bIns="0" rtlCol="0" anchor="t">
            <a:spAutoFit/>
          </a:bodyPr>
          <a:lstStyle/>
          <a:p>
            <a:pPr algn="ctr">
              <a:lnSpc>
                <a:spcPts val="5676"/>
              </a:lnSpc>
            </a:pPr>
            <a:r>
              <a:rPr lang="en-US" sz="4979">
                <a:solidFill>
                  <a:srgbClr val="FFFFFF"/>
                </a:solidFill>
                <a:latin typeface="Canva Sans Bold"/>
              </a:rPr>
              <a:t>The psychosocial and wellbeing needs of secure mental healthcare staff accessing trauma support</a:t>
            </a:r>
          </a:p>
        </p:txBody>
      </p:sp>
      <p:sp>
        <p:nvSpPr>
          <p:cNvPr id="13" name="TextBox 13"/>
          <p:cNvSpPr txBox="1"/>
          <p:nvPr/>
        </p:nvSpPr>
        <p:spPr>
          <a:xfrm>
            <a:off x="409864" y="8760846"/>
            <a:ext cx="17564071" cy="1286468"/>
          </a:xfrm>
          <a:prstGeom prst="rect">
            <a:avLst/>
          </a:prstGeom>
        </p:spPr>
        <p:txBody>
          <a:bodyPr lIns="0" tIns="0" rIns="0" bIns="0" rtlCol="0" anchor="t">
            <a:spAutoFit/>
          </a:bodyPr>
          <a:lstStyle/>
          <a:p>
            <a:pPr algn="ctr">
              <a:lnSpc>
                <a:spcPts val="3521"/>
              </a:lnSpc>
            </a:pPr>
            <a:r>
              <a:rPr lang="en-US" sz="2000">
                <a:solidFill>
                  <a:srgbClr val="FFFFFF"/>
                </a:solidFill>
                <a:latin typeface="Canva Sans Bold"/>
              </a:rPr>
              <a:t>Elanor Lucy Webb &amp; Dr Annette Greenwood </a:t>
            </a:r>
          </a:p>
          <a:p>
            <a:pPr algn="ctr">
              <a:lnSpc>
                <a:spcPts val="3521"/>
              </a:lnSpc>
            </a:pPr>
            <a:r>
              <a:rPr lang="en-US" sz="2000">
                <a:solidFill>
                  <a:srgbClr val="FFFFFF"/>
                </a:solidFill>
                <a:latin typeface="Canva Sans"/>
              </a:rPr>
              <a:t>Centre for Developmental and Complex Trauma, St Andrew’s Healthcare | Faculty of Medicine and Health Sciences, University of Buckingham | Trauma Response Service, St Andrew’s Healthcare</a:t>
            </a:r>
          </a:p>
        </p:txBody>
      </p:sp>
      <p:sp>
        <p:nvSpPr>
          <p:cNvPr id="14" name="Freeform 14"/>
          <p:cNvSpPr/>
          <p:nvPr/>
        </p:nvSpPr>
        <p:spPr>
          <a:xfrm>
            <a:off x="409864" y="143645"/>
            <a:ext cx="3377502" cy="1161626"/>
          </a:xfrm>
          <a:custGeom>
            <a:avLst/>
            <a:gdLst/>
            <a:ahLst/>
            <a:cxnLst/>
            <a:rect l="l" t="t" r="r" b="b"/>
            <a:pathLst>
              <a:path w="3377502" h="1161626">
                <a:moveTo>
                  <a:pt x="0" y="0"/>
                </a:moveTo>
                <a:lnTo>
                  <a:pt x="3377502" y="0"/>
                </a:lnTo>
                <a:lnTo>
                  <a:pt x="3377502" y="1161626"/>
                </a:lnTo>
                <a:lnTo>
                  <a:pt x="0" y="1161626"/>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424" y="-67425"/>
            <a:ext cx="5414730" cy="10287000"/>
          </a:xfrm>
          <a:custGeom>
            <a:avLst/>
            <a:gdLst/>
            <a:ahLst/>
            <a:cxnLst/>
            <a:rect l="l" t="t" r="r" b="b"/>
            <a:pathLst>
              <a:path w="5414730" h="10287000">
                <a:moveTo>
                  <a:pt x="0" y="0"/>
                </a:moveTo>
                <a:lnTo>
                  <a:pt x="5414730" y="0"/>
                </a:lnTo>
                <a:lnTo>
                  <a:pt x="5414730" y="10287000"/>
                </a:lnTo>
                <a:lnTo>
                  <a:pt x="0" y="10287000"/>
                </a:lnTo>
                <a:lnTo>
                  <a:pt x="0" y="0"/>
                </a:lnTo>
                <a:close/>
              </a:path>
            </a:pathLst>
          </a:custGeom>
          <a:blipFill>
            <a:blip r:embed="rId2">
              <a:alphaModFix amt="83000"/>
            </a:blip>
            <a:stretch>
              <a:fillRect l="-92575" r="-92575"/>
            </a:stretch>
          </a:blipFill>
          <a:ln cap="sq">
            <a:noFill/>
            <a:prstDash val="solid"/>
            <a:miter/>
          </a:ln>
        </p:spPr>
      </p:sp>
      <p:grpSp>
        <p:nvGrpSpPr>
          <p:cNvPr id="3" name="Group 3"/>
          <p:cNvGrpSpPr/>
          <p:nvPr/>
        </p:nvGrpSpPr>
        <p:grpSpPr>
          <a:xfrm>
            <a:off x="-28424" y="8910937"/>
            <a:ext cx="5414730" cy="1308638"/>
            <a:chOff x="0" y="0"/>
            <a:chExt cx="1426102" cy="344662"/>
          </a:xfrm>
        </p:grpSpPr>
        <p:sp>
          <p:nvSpPr>
            <p:cNvPr id="4" name="Freeform 4"/>
            <p:cNvSpPr/>
            <p:nvPr/>
          </p:nvSpPr>
          <p:spPr>
            <a:xfrm>
              <a:off x="0" y="0"/>
              <a:ext cx="1426102" cy="344662"/>
            </a:xfrm>
            <a:custGeom>
              <a:avLst/>
              <a:gdLst/>
              <a:ahLst/>
              <a:cxnLst/>
              <a:rect l="l" t="t" r="r" b="b"/>
              <a:pathLst>
                <a:path w="1426102" h="344662">
                  <a:moveTo>
                    <a:pt x="0" y="0"/>
                  </a:moveTo>
                  <a:lnTo>
                    <a:pt x="1426102" y="0"/>
                  </a:lnTo>
                  <a:lnTo>
                    <a:pt x="1426102"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426102" cy="38276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6" name="Group 6"/>
          <p:cNvGrpSpPr/>
          <p:nvPr/>
        </p:nvGrpSpPr>
        <p:grpSpPr>
          <a:xfrm>
            <a:off x="0" y="0"/>
            <a:ext cx="5414730" cy="1308638"/>
            <a:chOff x="0" y="0"/>
            <a:chExt cx="1426102" cy="344662"/>
          </a:xfrm>
        </p:grpSpPr>
        <p:sp>
          <p:nvSpPr>
            <p:cNvPr id="7" name="Freeform 7"/>
            <p:cNvSpPr/>
            <p:nvPr/>
          </p:nvSpPr>
          <p:spPr>
            <a:xfrm>
              <a:off x="0" y="0"/>
              <a:ext cx="1426102" cy="344662"/>
            </a:xfrm>
            <a:custGeom>
              <a:avLst/>
              <a:gdLst/>
              <a:ahLst/>
              <a:cxnLst/>
              <a:rect l="l" t="t" r="r" b="b"/>
              <a:pathLst>
                <a:path w="1426102" h="344662">
                  <a:moveTo>
                    <a:pt x="0" y="0"/>
                  </a:moveTo>
                  <a:lnTo>
                    <a:pt x="1426102" y="0"/>
                  </a:lnTo>
                  <a:lnTo>
                    <a:pt x="1426102" y="344662"/>
                  </a:lnTo>
                  <a:lnTo>
                    <a:pt x="0" y="344662"/>
                  </a:lnTo>
                  <a:close/>
                </a:path>
              </a:pathLst>
            </a:custGeom>
            <a:solidFill>
              <a:srgbClr val="193E47">
                <a:alpha val="70980"/>
              </a:srgbClr>
            </a:solidFill>
            <a:ln cap="sq">
              <a:noFill/>
              <a:prstDash val="solid"/>
              <a:miter/>
            </a:ln>
          </p:spPr>
        </p:sp>
        <p:sp>
          <p:nvSpPr>
            <p:cNvPr id="8" name="TextBox 8"/>
            <p:cNvSpPr txBox="1"/>
            <p:nvPr/>
          </p:nvSpPr>
          <p:spPr>
            <a:xfrm>
              <a:off x="0" y="-38100"/>
              <a:ext cx="1426102"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9" name="Freeform 9"/>
          <p:cNvSpPr/>
          <p:nvPr/>
        </p:nvSpPr>
        <p:spPr>
          <a:xfrm>
            <a:off x="-28424" y="0"/>
            <a:ext cx="5443155" cy="1308638"/>
          </a:xfrm>
          <a:custGeom>
            <a:avLst/>
            <a:gdLst/>
            <a:ahLst/>
            <a:cxnLst/>
            <a:rect l="l" t="t" r="r" b="b"/>
            <a:pathLst>
              <a:path w="5443155" h="1308638">
                <a:moveTo>
                  <a:pt x="0" y="0"/>
                </a:moveTo>
                <a:lnTo>
                  <a:pt x="5443154" y="0"/>
                </a:lnTo>
                <a:lnTo>
                  <a:pt x="5443154" y="1308638"/>
                </a:lnTo>
                <a:lnTo>
                  <a:pt x="0" y="1308638"/>
                </a:lnTo>
                <a:lnTo>
                  <a:pt x="0" y="0"/>
                </a:lnTo>
                <a:close/>
              </a:path>
            </a:pathLst>
          </a:custGeom>
          <a:blipFill>
            <a:blip r:embed="rId3"/>
            <a:stretch>
              <a:fillRect t="-18981" r="-235981" b="-29700"/>
            </a:stretch>
          </a:blipFill>
        </p:spPr>
      </p:sp>
      <p:sp>
        <p:nvSpPr>
          <p:cNvPr id="10" name="Freeform 10"/>
          <p:cNvSpPr/>
          <p:nvPr/>
        </p:nvSpPr>
        <p:spPr>
          <a:xfrm>
            <a:off x="0" y="8910937"/>
            <a:ext cx="5414730" cy="1403735"/>
          </a:xfrm>
          <a:custGeom>
            <a:avLst/>
            <a:gdLst/>
            <a:ahLst/>
            <a:cxnLst/>
            <a:rect l="l" t="t" r="r" b="b"/>
            <a:pathLst>
              <a:path w="5414730" h="1403735">
                <a:moveTo>
                  <a:pt x="0" y="0"/>
                </a:moveTo>
                <a:lnTo>
                  <a:pt x="5414730" y="0"/>
                </a:lnTo>
                <a:lnTo>
                  <a:pt x="5414730" y="1403735"/>
                </a:lnTo>
                <a:lnTo>
                  <a:pt x="0" y="1403735"/>
                </a:lnTo>
                <a:lnTo>
                  <a:pt x="0" y="0"/>
                </a:lnTo>
                <a:close/>
              </a:path>
            </a:pathLst>
          </a:custGeom>
          <a:blipFill>
            <a:blip r:embed="rId3"/>
            <a:stretch>
              <a:fillRect t="-17695" r="-237745" b="-20914"/>
            </a:stretch>
          </a:blipFill>
        </p:spPr>
      </p:sp>
      <p:sp>
        <p:nvSpPr>
          <p:cNvPr id="11" name="Freeform 11"/>
          <p:cNvSpPr/>
          <p:nvPr/>
        </p:nvSpPr>
        <p:spPr>
          <a:xfrm>
            <a:off x="1091036" y="389813"/>
            <a:ext cx="3232659" cy="558568"/>
          </a:xfrm>
          <a:custGeom>
            <a:avLst/>
            <a:gdLst/>
            <a:ahLst/>
            <a:cxnLst/>
            <a:rect l="l" t="t" r="r" b="b"/>
            <a:pathLst>
              <a:path w="3232659" h="558568">
                <a:moveTo>
                  <a:pt x="0" y="0"/>
                </a:moveTo>
                <a:lnTo>
                  <a:pt x="3232659" y="0"/>
                </a:lnTo>
                <a:lnTo>
                  <a:pt x="3232659" y="558568"/>
                </a:lnTo>
                <a:lnTo>
                  <a:pt x="0" y="558568"/>
                </a:lnTo>
                <a:lnTo>
                  <a:pt x="0" y="0"/>
                </a:lnTo>
                <a:close/>
              </a:path>
            </a:pathLst>
          </a:custGeom>
          <a:blipFill>
            <a:blip r:embed="rId4"/>
            <a:stretch>
              <a:fillRect/>
            </a:stretch>
          </a:blipFill>
        </p:spPr>
      </p:sp>
      <p:sp>
        <p:nvSpPr>
          <p:cNvPr id="12" name="TextBox 12"/>
          <p:cNvSpPr txBox="1"/>
          <p:nvPr/>
        </p:nvSpPr>
        <p:spPr>
          <a:xfrm>
            <a:off x="508281" y="4490438"/>
            <a:ext cx="4398169" cy="1002653"/>
          </a:xfrm>
          <a:prstGeom prst="rect">
            <a:avLst/>
          </a:prstGeom>
        </p:spPr>
        <p:txBody>
          <a:bodyPr lIns="0" tIns="0" rIns="0" bIns="0" rtlCol="0" anchor="t">
            <a:spAutoFit/>
          </a:bodyPr>
          <a:lstStyle/>
          <a:p>
            <a:pPr algn="ctr">
              <a:lnSpc>
                <a:spcPts val="8260"/>
              </a:lnSpc>
              <a:spcBef>
                <a:spcPct val="0"/>
              </a:spcBef>
            </a:pPr>
            <a:r>
              <a:rPr lang="en-US" sz="5900">
                <a:solidFill>
                  <a:srgbClr val="FEFEFE"/>
                </a:solidFill>
                <a:latin typeface="Canva Sans Bold"/>
              </a:rPr>
              <a:t>Background</a:t>
            </a:r>
          </a:p>
        </p:txBody>
      </p:sp>
      <p:sp>
        <p:nvSpPr>
          <p:cNvPr id="13" name="TextBox 13"/>
          <p:cNvSpPr txBox="1"/>
          <p:nvPr/>
        </p:nvSpPr>
        <p:spPr>
          <a:xfrm>
            <a:off x="6143830" y="602422"/>
            <a:ext cx="11597194" cy="8987219"/>
          </a:xfrm>
          <a:prstGeom prst="rect">
            <a:avLst/>
          </a:prstGeom>
        </p:spPr>
        <p:txBody>
          <a:bodyPr lIns="0" tIns="0" rIns="0" bIns="0" rtlCol="0" anchor="t">
            <a:spAutoFit/>
          </a:bodyPr>
          <a:lstStyle/>
          <a:p>
            <a:pPr marL="464184" lvl="1" indent="-232092">
              <a:lnSpc>
                <a:spcPts val="3289"/>
              </a:lnSpc>
              <a:buFont typeface="Arial"/>
              <a:buChar char="•"/>
            </a:pPr>
            <a:r>
              <a:rPr lang="en-US" sz="2149">
                <a:solidFill>
                  <a:srgbClr val="000000"/>
                </a:solidFill>
                <a:latin typeface="Canva Sans"/>
              </a:rPr>
              <a:t>Staff in secure mental health settings are frequently exposed to service user distress and aggression, in addition to other potentially traumatic events (e.g., restrictive practices)</a:t>
            </a:r>
          </a:p>
          <a:p>
            <a:pPr>
              <a:lnSpc>
                <a:spcPts val="3289"/>
              </a:lnSpc>
            </a:pPr>
            <a:endParaRPr lang="en-US" sz="2149">
              <a:solidFill>
                <a:srgbClr val="000000"/>
              </a:solidFill>
              <a:latin typeface="Canva Sans"/>
            </a:endParaRPr>
          </a:p>
          <a:p>
            <a:pPr marL="464184" lvl="1" indent="-232092">
              <a:lnSpc>
                <a:spcPts val="3289"/>
              </a:lnSpc>
              <a:buFont typeface="Arial"/>
              <a:buChar char="•"/>
            </a:pPr>
            <a:r>
              <a:rPr lang="en-US" sz="2149">
                <a:solidFill>
                  <a:srgbClr val="000000"/>
                </a:solidFill>
                <a:latin typeface="Canva Sans"/>
              </a:rPr>
              <a:t>PTSD prevalence rates in secure MH staff  are 5x higher than those reported in the general population, and 2x higher than those reported in non-forensic mental healthcare settings</a:t>
            </a:r>
          </a:p>
          <a:p>
            <a:pPr>
              <a:lnSpc>
                <a:spcPts val="3289"/>
              </a:lnSpc>
            </a:pPr>
            <a:endParaRPr lang="en-US" sz="2149">
              <a:solidFill>
                <a:srgbClr val="000000"/>
              </a:solidFill>
              <a:latin typeface="Canva Sans"/>
            </a:endParaRPr>
          </a:p>
          <a:p>
            <a:pPr marL="464184" lvl="1" indent="-232092">
              <a:lnSpc>
                <a:spcPts val="3289"/>
              </a:lnSpc>
              <a:buFont typeface="Arial"/>
              <a:buChar char="•"/>
            </a:pPr>
            <a:r>
              <a:rPr lang="en-US" sz="2149">
                <a:solidFill>
                  <a:srgbClr val="000000"/>
                </a:solidFill>
                <a:latin typeface="Canva Sans"/>
              </a:rPr>
              <a:t>Exposure to trauma and the resulting adverse psychosocial outcomes are associated with workplace absenteeism and intention to leave healthcare (Liu et al., 2018), highlighting the importance of providing effective staff support</a:t>
            </a:r>
          </a:p>
          <a:p>
            <a:pPr>
              <a:lnSpc>
                <a:spcPts val="3289"/>
              </a:lnSpc>
            </a:pPr>
            <a:endParaRPr lang="en-US" sz="2149">
              <a:solidFill>
                <a:srgbClr val="000000"/>
              </a:solidFill>
              <a:latin typeface="Canva Sans"/>
            </a:endParaRPr>
          </a:p>
          <a:p>
            <a:pPr marL="464184" lvl="1" indent="-232092">
              <a:lnSpc>
                <a:spcPts val="3289"/>
              </a:lnSpc>
              <a:buFont typeface="Arial"/>
              <a:buChar char="•"/>
            </a:pPr>
            <a:r>
              <a:rPr lang="en-US" sz="2149">
                <a:solidFill>
                  <a:srgbClr val="000000"/>
                </a:solidFill>
                <a:latin typeface="Canva Sans"/>
              </a:rPr>
              <a:t>In recognition of the challenges and needs of this occupational group, trauma support services for staff have proliferated, though in the absence of any robust or comprehensive evaluation of needs and outcomes. </a:t>
            </a:r>
          </a:p>
          <a:p>
            <a:pPr>
              <a:lnSpc>
                <a:spcPts val="3289"/>
              </a:lnSpc>
            </a:pPr>
            <a:endParaRPr lang="en-US" sz="2149">
              <a:solidFill>
                <a:srgbClr val="000000"/>
              </a:solidFill>
              <a:latin typeface="Canva Sans"/>
            </a:endParaRPr>
          </a:p>
          <a:p>
            <a:pPr marL="464184" lvl="1" indent="-232092">
              <a:lnSpc>
                <a:spcPts val="3289"/>
              </a:lnSpc>
              <a:buFont typeface="Arial"/>
              <a:buChar char="•"/>
            </a:pPr>
            <a:r>
              <a:rPr lang="en-US" sz="2149">
                <a:solidFill>
                  <a:srgbClr val="000000"/>
                </a:solidFill>
                <a:latin typeface="Canva Sans"/>
              </a:rPr>
              <a:t>Critically, an understanding do (and don’t) access the service, the events that precipitate referral, and the psychosocial needs of staff accessing support is key. </a:t>
            </a:r>
          </a:p>
          <a:p>
            <a:pPr>
              <a:lnSpc>
                <a:spcPts val="3289"/>
              </a:lnSpc>
            </a:pPr>
            <a:endParaRPr lang="en-US" sz="2149">
              <a:solidFill>
                <a:srgbClr val="000000"/>
              </a:solidFill>
              <a:latin typeface="Canva Sans"/>
            </a:endParaRPr>
          </a:p>
          <a:p>
            <a:pPr marL="464184" lvl="1" indent="-232092">
              <a:lnSpc>
                <a:spcPts val="3289"/>
              </a:lnSpc>
              <a:buFont typeface="Arial"/>
              <a:buChar char="•"/>
            </a:pPr>
            <a:r>
              <a:rPr lang="en-US" sz="2149">
                <a:solidFill>
                  <a:srgbClr val="000000"/>
                </a:solidFill>
                <a:latin typeface="Canva Sans"/>
              </a:rPr>
              <a:t>Such information is critical to informing the implementation of effective service structures,  interventions and prevention strategies that minimise exposure to traumatic incidents and their impacts</a:t>
            </a:r>
          </a:p>
        </p:txBody>
      </p:sp>
      <p:sp>
        <p:nvSpPr>
          <p:cNvPr id="14" name="Freeform 14"/>
          <p:cNvSpPr/>
          <p:nvPr/>
        </p:nvSpPr>
        <p:spPr>
          <a:xfrm>
            <a:off x="1546854" y="9195773"/>
            <a:ext cx="2264173" cy="778719"/>
          </a:xfrm>
          <a:custGeom>
            <a:avLst/>
            <a:gdLst/>
            <a:ahLst/>
            <a:cxnLst/>
            <a:rect l="l" t="t" r="r" b="b"/>
            <a:pathLst>
              <a:path w="2264173" h="778719">
                <a:moveTo>
                  <a:pt x="0" y="0"/>
                </a:moveTo>
                <a:lnTo>
                  <a:pt x="2264173" y="0"/>
                </a:lnTo>
                <a:lnTo>
                  <a:pt x="2264173" y="778719"/>
                </a:lnTo>
                <a:lnTo>
                  <a:pt x="0" y="778719"/>
                </a:lnTo>
                <a:lnTo>
                  <a:pt x="0"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0410" y="652274"/>
            <a:ext cx="270713" cy="297078"/>
          </a:xfrm>
          <a:custGeom>
            <a:avLst/>
            <a:gdLst/>
            <a:ahLst/>
            <a:cxnLst/>
            <a:rect l="l" t="t" r="r" b="b"/>
            <a:pathLst>
              <a:path w="270713" h="297078">
                <a:moveTo>
                  <a:pt x="0" y="0"/>
                </a:moveTo>
                <a:lnTo>
                  <a:pt x="270712" y="0"/>
                </a:lnTo>
                <a:lnTo>
                  <a:pt x="270712" y="297079"/>
                </a:lnTo>
                <a:lnTo>
                  <a:pt x="0" y="29707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5749870" y="515109"/>
            <a:ext cx="11627465" cy="1998216"/>
            <a:chOff x="0" y="0"/>
            <a:chExt cx="3062378" cy="526279"/>
          </a:xfrm>
        </p:grpSpPr>
        <p:sp>
          <p:nvSpPr>
            <p:cNvPr id="4" name="Freeform 4"/>
            <p:cNvSpPr/>
            <p:nvPr/>
          </p:nvSpPr>
          <p:spPr>
            <a:xfrm>
              <a:off x="0" y="0"/>
              <a:ext cx="3062378" cy="526279"/>
            </a:xfrm>
            <a:custGeom>
              <a:avLst/>
              <a:gdLst/>
              <a:ahLst/>
              <a:cxnLst/>
              <a:rect l="l" t="t" r="r" b="b"/>
              <a:pathLst>
                <a:path w="3062378" h="526279">
                  <a:moveTo>
                    <a:pt x="33957" y="0"/>
                  </a:moveTo>
                  <a:lnTo>
                    <a:pt x="3028420" y="0"/>
                  </a:lnTo>
                  <a:cubicBezTo>
                    <a:pt x="3037426" y="0"/>
                    <a:pt x="3046063" y="3578"/>
                    <a:pt x="3052432" y="9946"/>
                  </a:cubicBezTo>
                  <a:cubicBezTo>
                    <a:pt x="3058800" y="16314"/>
                    <a:pt x="3062378" y="24951"/>
                    <a:pt x="3062378" y="33957"/>
                  </a:cubicBezTo>
                  <a:lnTo>
                    <a:pt x="3062378" y="492322"/>
                  </a:lnTo>
                  <a:cubicBezTo>
                    <a:pt x="3062378" y="511076"/>
                    <a:pt x="3047174" y="526279"/>
                    <a:pt x="3028420" y="526279"/>
                  </a:cubicBezTo>
                  <a:lnTo>
                    <a:pt x="33957" y="526279"/>
                  </a:lnTo>
                  <a:cubicBezTo>
                    <a:pt x="24951" y="526279"/>
                    <a:pt x="16314" y="522701"/>
                    <a:pt x="9946" y="516333"/>
                  </a:cubicBezTo>
                  <a:cubicBezTo>
                    <a:pt x="3578" y="509965"/>
                    <a:pt x="0" y="501328"/>
                    <a:pt x="0" y="492322"/>
                  </a:cubicBezTo>
                  <a:lnTo>
                    <a:pt x="0" y="33957"/>
                  </a:lnTo>
                  <a:cubicBezTo>
                    <a:pt x="0" y="15203"/>
                    <a:pt x="15203" y="0"/>
                    <a:pt x="33957" y="0"/>
                  </a:cubicBezTo>
                  <a:close/>
                </a:path>
              </a:pathLst>
            </a:custGeom>
            <a:solidFill>
              <a:srgbClr val="186D81">
                <a:alpha val="24706"/>
              </a:srgbClr>
            </a:solidFill>
          </p:spPr>
        </p:sp>
        <p:sp>
          <p:nvSpPr>
            <p:cNvPr id="5" name="TextBox 5"/>
            <p:cNvSpPr txBox="1"/>
            <p:nvPr/>
          </p:nvSpPr>
          <p:spPr>
            <a:xfrm>
              <a:off x="0" y="-38100"/>
              <a:ext cx="3062378" cy="56437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656351" y="331299"/>
            <a:ext cx="3112048" cy="625532"/>
            <a:chOff x="0" y="0"/>
            <a:chExt cx="819634" cy="164749"/>
          </a:xfrm>
        </p:grpSpPr>
        <p:sp>
          <p:nvSpPr>
            <p:cNvPr id="7" name="Freeform 7"/>
            <p:cNvSpPr/>
            <p:nvPr/>
          </p:nvSpPr>
          <p:spPr>
            <a:xfrm>
              <a:off x="0" y="0"/>
              <a:ext cx="819634" cy="164749"/>
            </a:xfrm>
            <a:custGeom>
              <a:avLst/>
              <a:gdLst/>
              <a:ahLst/>
              <a:cxnLst/>
              <a:rect l="l" t="t" r="r" b="b"/>
              <a:pathLst>
                <a:path w="819634" h="164749">
                  <a:moveTo>
                    <a:pt x="82375" y="0"/>
                  </a:moveTo>
                  <a:lnTo>
                    <a:pt x="737260" y="0"/>
                  </a:lnTo>
                  <a:cubicBezTo>
                    <a:pt x="759107" y="0"/>
                    <a:pt x="780059" y="8679"/>
                    <a:pt x="795507" y="24127"/>
                  </a:cubicBezTo>
                  <a:cubicBezTo>
                    <a:pt x="810955" y="39575"/>
                    <a:pt x="819634" y="60527"/>
                    <a:pt x="819634" y="82375"/>
                  </a:cubicBezTo>
                  <a:lnTo>
                    <a:pt x="819634" y="82375"/>
                  </a:lnTo>
                  <a:cubicBezTo>
                    <a:pt x="819634" y="127869"/>
                    <a:pt x="782754" y="164749"/>
                    <a:pt x="737260" y="164749"/>
                  </a:cubicBezTo>
                  <a:lnTo>
                    <a:pt x="82375" y="164749"/>
                  </a:lnTo>
                  <a:cubicBezTo>
                    <a:pt x="36880" y="164749"/>
                    <a:pt x="0" y="127869"/>
                    <a:pt x="0" y="82375"/>
                  </a:cubicBezTo>
                  <a:lnTo>
                    <a:pt x="0" y="82375"/>
                  </a:lnTo>
                  <a:cubicBezTo>
                    <a:pt x="0" y="36880"/>
                    <a:pt x="36880" y="0"/>
                    <a:pt x="82375" y="0"/>
                  </a:cubicBezTo>
                  <a:close/>
                </a:path>
              </a:pathLst>
            </a:custGeom>
            <a:solidFill>
              <a:srgbClr val="186D81"/>
            </a:solidFill>
          </p:spPr>
        </p:sp>
        <p:sp>
          <p:nvSpPr>
            <p:cNvPr id="8" name="TextBox 8"/>
            <p:cNvSpPr txBox="1"/>
            <p:nvPr/>
          </p:nvSpPr>
          <p:spPr>
            <a:xfrm>
              <a:off x="0" y="-38100"/>
              <a:ext cx="819634" cy="20284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996374" y="5582312"/>
            <a:ext cx="2706430" cy="736165"/>
            <a:chOff x="0" y="0"/>
            <a:chExt cx="712805" cy="193887"/>
          </a:xfrm>
        </p:grpSpPr>
        <p:sp>
          <p:nvSpPr>
            <p:cNvPr id="10" name="Freeform 10"/>
            <p:cNvSpPr/>
            <p:nvPr/>
          </p:nvSpPr>
          <p:spPr>
            <a:xfrm>
              <a:off x="0" y="0"/>
              <a:ext cx="712805" cy="193887"/>
            </a:xfrm>
            <a:custGeom>
              <a:avLst/>
              <a:gdLst/>
              <a:ahLst/>
              <a:cxnLst/>
              <a:rect l="l" t="t" r="r" b="b"/>
              <a:pathLst>
                <a:path w="712805" h="193887">
                  <a:moveTo>
                    <a:pt x="96943" y="0"/>
                  </a:moveTo>
                  <a:lnTo>
                    <a:pt x="615861" y="0"/>
                  </a:lnTo>
                  <a:cubicBezTo>
                    <a:pt x="669401" y="0"/>
                    <a:pt x="712805" y="43403"/>
                    <a:pt x="712805" y="96943"/>
                  </a:cubicBezTo>
                  <a:lnTo>
                    <a:pt x="712805" y="96943"/>
                  </a:lnTo>
                  <a:cubicBezTo>
                    <a:pt x="712805" y="150484"/>
                    <a:pt x="669401" y="193887"/>
                    <a:pt x="615861" y="193887"/>
                  </a:cubicBezTo>
                  <a:lnTo>
                    <a:pt x="96943" y="193887"/>
                  </a:lnTo>
                  <a:cubicBezTo>
                    <a:pt x="43403" y="193887"/>
                    <a:pt x="0" y="150484"/>
                    <a:pt x="0" y="96943"/>
                  </a:cubicBezTo>
                  <a:lnTo>
                    <a:pt x="0" y="96943"/>
                  </a:lnTo>
                  <a:cubicBezTo>
                    <a:pt x="0" y="43403"/>
                    <a:pt x="43403" y="0"/>
                    <a:pt x="96943" y="0"/>
                  </a:cubicBezTo>
                  <a:close/>
                </a:path>
              </a:pathLst>
            </a:custGeom>
            <a:solidFill>
              <a:srgbClr val="186D81">
                <a:alpha val="24706"/>
              </a:srgbClr>
            </a:solidFill>
          </p:spPr>
        </p:sp>
        <p:sp>
          <p:nvSpPr>
            <p:cNvPr id="11" name="TextBox 11"/>
            <p:cNvSpPr txBox="1"/>
            <p:nvPr/>
          </p:nvSpPr>
          <p:spPr>
            <a:xfrm>
              <a:off x="0" y="-38100"/>
              <a:ext cx="712805" cy="231987"/>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749870" y="5582312"/>
            <a:ext cx="763722" cy="76372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6D81"/>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5892777" y="5887178"/>
            <a:ext cx="477906" cy="477906"/>
          </a:xfrm>
          <a:custGeom>
            <a:avLst/>
            <a:gdLst/>
            <a:ahLst/>
            <a:cxnLst/>
            <a:rect l="l" t="t" r="r" b="b"/>
            <a:pathLst>
              <a:path w="477906" h="477906">
                <a:moveTo>
                  <a:pt x="0" y="0"/>
                </a:moveTo>
                <a:lnTo>
                  <a:pt x="477906" y="0"/>
                </a:lnTo>
                <a:lnTo>
                  <a:pt x="477906" y="477906"/>
                </a:lnTo>
                <a:lnTo>
                  <a:pt x="0" y="4779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6" name="Group 16"/>
          <p:cNvGrpSpPr/>
          <p:nvPr/>
        </p:nvGrpSpPr>
        <p:grpSpPr>
          <a:xfrm>
            <a:off x="5996374" y="2954964"/>
            <a:ext cx="3142850" cy="736165"/>
            <a:chOff x="0" y="0"/>
            <a:chExt cx="827746" cy="193887"/>
          </a:xfrm>
        </p:grpSpPr>
        <p:sp>
          <p:nvSpPr>
            <p:cNvPr id="17" name="Freeform 17"/>
            <p:cNvSpPr/>
            <p:nvPr/>
          </p:nvSpPr>
          <p:spPr>
            <a:xfrm>
              <a:off x="0" y="0"/>
              <a:ext cx="827746" cy="193887"/>
            </a:xfrm>
            <a:custGeom>
              <a:avLst/>
              <a:gdLst/>
              <a:ahLst/>
              <a:cxnLst/>
              <a:rect l="l" t="t" r="r" b="b"/>
              <a:pathLst>
                <a:path w="827746" h="193887">
                  <a:moveTo>
                    <a:pt x="96943" y="0"/>
                  </a:moveTo>
                  <a:lnTo>
                    <a:pt x="730803" y="0"/>
                  </a:lnTo>
                  <a:cubicBezTo>
                    <a:pt x="784343" y="0"/>
                    <a:pt x="827746" y="43403"/>
                    <a:pt x="827746" y="96943"/>
                  </a:cubicBezTo>
                  <a:lnTo>
                    <a:pt x="827746" y="96943"/>
                  </a:lnTo>
                  <a:cubicBezTo>
                    <a:pt x="827746" y="150484"/>
                    <a:pt x="784343" y="193887"/>
                    <a:pt x="730803" y="193887"/>
                  </a:cubicBezTo>
                  <a:lnTo>
                    <a:pt x="96943" y="193887"/>
                  </a:lnTo>
                  <a:cubicBezTo>
                    <a:pt x="43403" y="193887"/>
                    <a:pt x="0" y="150484"/>
                    <a:pt x="0" y="96943"/>
                  </a:cubicBezTo>
                  <a:lnTo>
                    <a:pt x="0" y="96943"/>
                  </a:lnTo>
                  <a:cubicBezTo>
                    <a:pt x="0" y="43403"/>
                    <a:pt x="43403" y="0"/>
                    <a:pt x="96943" y="0"/>
                  </a:cubicBezTo>
                  <a:close/>
                </a:path>
              </a:pathLst>
            </a:custGeom>
            <a:solidFill>
              <a:srgbClr val="186D81">
                <a:alpha val="24706"/>
              </a:srgbClr>
            </a:solidFill>
          </p:spPr>
        </p:sp>
        <p:sp>
          <p:nvSpPr>
            <p:cNvPr id="18" name="TextBox 18"/>
            <p:cNvSpPr txBox="1"/>
            <p:nvPr/>
          </p:nvSpPr>
          <p:spPr>
            <a:xfrm>
              <a:off x="0" y="-38100"/>
              <a:ext cx="827746" cy="23198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749870" y="2927407"/>
            <a:ext cx="763722" cy="76372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6D81"/>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28424" y="0"/>
            <a:ext cx="5374143" cy="10287000"/>
          </a:xfrm>
          <a:custGeom>
            <a:avLst/>
            <a:gdLst/>
            <a:ahLst/>
            <a:cxnLst/>
            <a:rect l="l" t="t" r="r" b="b"/>
            <a:pathLst>
              <a:path w="5374143" h="10287000">
                <a:moveTo>
                  <a:pt x="0" y="0"/>
                </a:moveTo>
                <a:lnTo>
                  <a:pt x="5374142" y="0"/>
                </a:lnTo>
                <a:lnTo>
                  <a:pt x="5374142" y="10287000"/>
                </a:lnTo>
                <a:lnTo>
                  <a:pt x="0" y="10287000"/>
                </a:lnTo>
                <a:lnTo>
                  <a:pt x="0" y="0"/>
                </a:lnTo>
                <a:close/>
              </a:path>
            </a:pathLst>
          </a:custGeom>
          <a:blipFill>
            <a:blip r:embed="rId7">
              <a:alphaModFix amt="75000"/>
            </a:blip>
            <a:stretch>
              <a:fillRect l="-93922" r="-93922"/>
            </a:stretch>
          </a:blipFill>
        </p:spPr>
      </p:sp>
      <p:grpSp>
        <p:nvGrpSpPr>
          <p:cNvPr id="23" name="Group 23"/>
          <p:cNvGrpSpPr/>
          <p:nvPr/>
        </p:nvGrpSpPr>
        <p:grpSpPr>
          <a:xfrm>
            <a:off x="0" y="0"/>
            <a:ext cx="5345718" cy="1308638"/>
            <a:chOff x="0" y="0"/>
            <a:chExt cx="1407926" cy="344662"/>
          </a:xfrm>
        </p:grpSpPr>
        <p:sp>
          <p:nvSpPr>
            <p:cNvPr id="24" name="Freeform 24"/>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25" name="TextBox 25"/>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Freeform 26"/>
          <p:cNvSpPr/>
          <p:nvPr/>
        </p:nvSpPr>
        <p:spPr>
          <a:xfrm>
            <a:off x="-28424" y="0"/>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8"/>
            <a:stretch>
              <a:fillRect t="-18981" r="-240296" b="-29700"/>
            </a:stretch>
          </a:blipFill>
        </p:spPr>
      </p:sp>
      <p:sp>
        <p:nvSpPr>
          <p:cNvPr id="27" name="Freeform 27"/>
          <p:cNvSpPr/>
          <p:nvPr/>
        </p:nvSpPr>
        <p:spPr>
          <a:xfrm>
            <a:off x="1043314" y="375207"/>
            <a:ext cx="3230665" cy="558224"/>
          </a:xfrm>
          <a:custGeom>
            <a:avLst/>
            <a:gdLst/>
            <a:ahLst/>
            <a:cxnLst/>
            <a:rect l="l" t="t" r="r" b="b"/>
            <a:pathLst>
              <a:path w="3230665" h="558224">
                <a:moveTo>
                  <a:pt x="0" y="0"/>
                </a:moveTo>
                <a:lnTo>
                  <a:pt x="3230665" y="0"/>
                </a:lnTo>
                <a:lnTo>
                  <a:pt x="3230665" y="558224"/>
                </a:lnTo>
                <a:lnTo>
                  <a:pt x="0" y="558224"/>
                </a:lnTo>
                <a:lnTo>
                  <a:pt x="0" y="0"/>
                </a:lnTo>
                <a:close/>
              </a:path>
            </a:pathLst>
          </a:custGeom>
          <a:blipFill>
            <a:blip r:embed="rId9"/>
            <a:stretch>
              <a:fillRect/>
            </a:stretch>
          </a:blipFill>
        </p:spPr>
      </p:sp>
      <p:grpSp>
        <p:nvGrpSpPr>
          <p:cNvPr id="28" name="Group 28"/>
          <p:cNvGrpSpPr/>
          <p:nvPr/>
        </p:nvGrpSpPr>
        <p:grpSpPr>
          <a:xfrm>
            <a:off x="14212" y="8940166"/>
            <a:ext cx="5345718" cy="1308638"/>
            <a:chOff x="0" y="0"/>
            <a:chExt cx="1407926" cy="344662"/>
          </a:xfrm>
        </p:grpSpPr>
        <p:sp>
          <p:nvSpPr>
            <p:cNvPr id="29" name="Freeform 29"/>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30" name="TextBox 30"/>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31" name="Freeform 31"/>
          <p:cNvSpPr/>
          <p:nvPr/>
        </p:nvSpPr>
        <p:spPr>
          <a:xfrm>
            <a:off x="-14212" y="8978362"/>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8"/>
            <a:stretch>
              <a:fillRect t="-18981" r="-240296" b="-29700"/>
            </a:stretch>
          </a:blipFill>
        </p:spPr>
      </p:sp>
      <p:sp>
        <p:nvSpPr>
          <p:cNvPr id="32" name="Freeform 32"/>
          <p:cNvSpPr/>
          <p:nvPr/>
        </p:nvSpPr>
        <p:spPr>
          <a:xfrm>
            <a:off x="1487250" y="9159653"/>
            <a:ext cx="2399643" cy="825311"/>
          </a:xfrm>
          <a:custGeom>
            <a:avLst/>
            <a:gdLst/>
            <a:ahLst/>
            <a:cxnLst/>
            <a:rect l="l" t="t" r="r" b="b"/>
            <a:pathLst>
              <a:path w="2399643" h="825311">
                <a:moveTo>
                  <a:pt x="0" y="0"/>
                </a:moveTo>
                <a:lnTo>
                  <a:pt x="2399643" y="0"/>
                </a:lnTo>
                <a:lnTo>
                  <a:pt x="2399643" y="825311"/>
                </a:lnTo>
                <a:lnTo>
                  <a:pt x="0" y="825311"/>
                </a:lnTo>
                <a:lnTo>
                  <a:pt x="0" y="0"/>
                </a:lnTo>
                <a:close/>
              </a:path>
            </a:pathLst>
          </a:custGeom>
          <a:blipFill>
            <a:blip r:embed="rId10"/>
            <a:stretch>
              <a:fillRect/>
            </a:stretch>
          </a:blipFill>
        </p:spPr>
      </p:sp>
      <p:sp>
        <p:nvSpPr>
          <p:cNvPr id="33" name="Freeform 33"/>
          <p:cNvSpPr/>
          <p:nvPr/>
        </p:nvSpPr>
        <p:spPr>
          <a:xfrm>
            <a:off x="5875254" y="3155584"/>
            <a:ext cx="488557" cy="553605"/>
          </a:xfrm>
          <a:custGeom>
            <a:avLst/>
            <a:gdLst/>
            <a:ahLst/>
            <a:cxnLst/>
            <a:rect l="l" t="t" r="r" b="b"/>
            <a:pathLst>
              <a:path w="488557" h="553605">
                <a:moveTo>
                  <a:pt x="0" y="0"/>
                </a:moveTo>
                <a:lnTo>
                  <a:pt x="488556" y="0"/>
                </a:lnTo>
                <a:lnTo>
                  <a:pt x="488556" y="553605"/>
                </a:lnTo>
                <a:lnTo>
                  <a:pt x="0" y="55360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nvGrpSpPr>
          <p:cNvPr id="34" name="Group 34"/>
          <p:cNvGrpSpPr/>
          <p:nvPr/>
        </p:nvGrpSpPr>
        <p:grpSpPr>
          <a:xfrm>
            <a:off x="5859160" y="8006559"/>
            <a:ext cx="2706430" cy="736165"/>
            <a:chOff x="0" y="0"/>
            <a:chExt cx="712805" cy="193887"/>
          </a:xfrm>
        </p:grpSpPr>
        <p:sp>
          <p:nvSpPr>
            <p:cNvPr id="35" name="Freeform 35"/>
            <p:cNvSpPr/>
            <p:nvPr/>
          </p:nvSpPr>
          <p:spPr>
            <a:xfrm>
              <a:off x="0" y="0"/>
              <a:ext cx="712805" cy="193887"/>
            </a:xfrm>
            <a:custGeom>
              <a:avLst/>
              <a:gdLst/>
              <a:ahLst/>
              <a:cxnLst/>
              <a:rect l="l" t="t" r="r" b="b"/>
              <a:pathLst>
                <a:path w="712805" h="193887">
                  <a:moveTo>
                    <a:pt x="96943" y="0"/>
                  </a:moveTo>
                  <a:lnTo>
                    <a:pt x="615861" y="0"/>
                  </a:lnTo>
                  <a:cubicBezTo>
                    <a:pt x="669401" y="0"/>
                    <a:pt x="712805" y="43403"/>
                    <a:pt x="712805" y="96943"/>
                  </a:cubicBezTo>
                  <a:lnTo>
                    <a:pt x="712805" y="96943"/>
                  </a:lnTo>
                  <a:cubicBezTo>
                    <a:pt x="712805" y="150484"/>
                    <a:pt x="669401" y="193887"/>
                    <a:pt x="615861" y="193887"/>
                  </a:cubicBezTo>
                  <a:lnTo>
                    <a:pt x="96943" y="193887"/>
                  </a:lnTo>
                  <a:cubicBezTo>
                    <a:pt x="43403" y="193887"/>
                    <a:pt x="0" y="150484"/>
                    <a:pt x="0" y="96943"/>
                  </a:cubicBezTo>
                  <a:lnTo>
                    <a:pt x="0" y="96943"/>
                  </a:lnTo>
                  <a:cubicBezTo>
                    <a:pt x="0" y="43403"/>
                    <a:pt x="43403" y="0"/>
                    <a:pt x="96943" y="0"/>
                  </a:cubicBezTo>
                  <a:close/>
                </a:path>
              </a:pathLst>
            </a:custGeom>
            <a:solidFill>
              <a:srgbClr val="186D81">
                <a:alpha val="24706"/>
              </a:srgbClr>
            </a:solidFill>
          </p:spPr>
        </p:sp>
        <p:sp>
          <p:nvSpPr>
            <p:cNvPr id="36" name="TextBox 36"/>
            <p:cNvSpPr txBox="1"/>
            <p:nvPr/>
          </p:nvSpPr>
          <p:spPr>
            <a:xfrm>
              <a:off x="0" y="-38100"/>
              <a:ext cx="712805" cy="231987"/>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5749870" y="8006559"/>
            <a:ext cx="763722" cy="76372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6D81"/>
            </a:solidFill>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Freeform 40"/>
          <p:cNvSpPr/>
          <p:nvPr/>
        </p:nvSpPr>
        <p:spPr>
          <a:xfrm>
            <a:off x="5882815" y="8196041"/>
            <a:ext cx="574240" cy="574240"/>
          </a:xfrm>
          <a:custGeom>
            <a:avLst/>
            <a:gdLst/>
            <a:ahLst/>
            <a:cxnLst/>
            <a:rect l="l" t="t" r="r" b="b"/>
            <a:pathLst>
              <a:path w="574240" h="574240">
                <a:moveTo>
                  <a:pt x="0" y="0"/>
                </a:moveTo>
                <a:lnTo>
                  <a:pt x="574239" y="0"/>
                </a:lnTo>
                <a:lnTo>
                  <a:pt x="574239" y="574240"/>
                </a:lnTo>
                <a:lnTo>
                  <a:pt x="0" y="57424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41" name="TextBox 41"/>
          <p:cNvSpPr txBox="1"/>
          <p:nvPr/>
        </p:nvSpPr>
        <p:spPr>
          <a:xfrm>
            <a:off x="5926613" y="975457"/>
            <a:ext cx="10046625" cy="1304925"/>
          </a:xfrm>
          <a:prstGeom prst="rect">
            <a:avLst/>
          </a:prstGeom>
        </p:spPr>
        <p:txBody>
          <a:bodyPr lIns="0" tIns="0" rIns="0" bIns="0" rtlCol="0" anchor="t">
            <a:spAutoFit/>
          </a:bodyPr>
          <a:lstStyle/>
          <a:p>
            <a:pPr marL="453388" lvl="1" indent="-226694">
              <a:lnSpc>
                <a:spcPts val="3569"/>
              </a:lnSpc>
              <a:buFont typeface="Arial"/>
              <a:buChar char="•"/>
            </a:pPr>
            <a:r>
              <a:rPr lang="en-US" sz="2099">
                <a:solidFill>
                  <a:srgbClr val="000000"/>
                </a:solidFill>
                <a:latin typeface="Canva Sans"/>
              </a:rPr>
              <a:t>Who accesses the trauma support service and for what incidents? </a:t>
            </a:r>
          </a:p>
          <a:p>
            <a:pPr marL="453388" lvl="1" indent="-226694">
              <a:lnSpc>
                <a:spcPts val="3569"/>
              </a:lnSpc>
              <a:buFont typeface="Arial"/>
              <a:buChar char="•"/>
            </a:pPr>
            <a:r>
              <a:rPr lang="en-US" sz="2099">
                <a:solidFill>
                  <a:srgbClr val="000000"/>
                </a:solidFill>
                <a:latin typeface="Canva Sans"/>
              </a:rPr>
              <a:t>What are the wellbeing needs of staff accessing the service?</a:t>
            </a:r>
          </a:p>
          <a:p>
            <a:pPr marL="453388" lvl="1" indent="-226694">
              <a:lnSpc>
                <a:spcPts val="3569"/>
              </a:lnSpc>
              <a:buFont typeface="Arial"/>
              <a:buChar char="•"/>
            </a:pPr>
            <a:r>
              <a:rPr lang="en-US" sz="2099">
                <a:solidFill>
                  <a:srgbClr val="000000"/>
                </a:solidFill>
                <a:latin typeface="Canva Sans"/>
              </a:rPr>
              <a:t>What factors are associated with higher levels of distress in referrals?</a:t>
            </a:r>
          </a:p>
        </p:txBody>
      </p:sp>
      <p:sp>
        <p:nvSpPr>
          <p:cNvPr id="42" name="TextBox 42"/>
          <p:cNvSpPr txBox="1"/>
          <p:nvPr/>
        </p:nvSpPr>
        <p:spPr>
          <a:xfrm>
            <a:off x="5875254" y="419859"/>
            <a:ext cx="2768454" cy="372745"/>
          </a:xfrm>
          <a:prstGeom prst="rect">
            <a:avLst/>
          </a:prstGeom>
        </p:spPr>
        <p:txBody>
          <a:bodyPr lIns="0" tIns="0" rIns="0" bIns="0" rtlCol="0" anchor="t">
            <a:spAutoFit/>
          </a:bodyPr>
          <a:lstStyle/>
          <a:p>
            <a:pPr>
              <a:lnSpc>
                <a:spcPts val="3079"/>
              </a:lnSpc>
            </a:pPr>
            <a:r>
              <a:rPr lang="en-US" sz="2199">
                <a:solidFill>
                  <a:srgbClr val="FFFFFF"/>
                </a:solidFill>
                <a:latin typeface="Canva Sans Bold"/>
              </a:rPr>
              <a:t>Research questions</a:t>
            </a:r>
          </a:p>
        </p:txBody>
      </p:sp>
      <p:sp>
        <p:nvSpPr>
          <p:cNvPr id="43" name="TextBox 43"/>
          <p:cNvSpPr txBox="1"/>
          <p:nvPr/>
        </p:nvSpPr>
        <p:spPr>
          <a:xfrm>
            <a:off x="6654468" y="5666773"/>
            <a:ext cx="1785816" cy="431801"/>
          </a:xfrm>
          <a:prstGeom prst="rect">
            <a:avLst/>
          </a:prstGeom>
        </p:spPr>
        <p:txBody>
          <a:bodyPr lIns="0" tIns="0" rIns="0" bIns="0" rtlCol="0" anchor="t">
            <a:spAutoFit/>
          </a:bodyPr>
          <a:lstStyle/>
          <a:p>
            <a:pPr>
              <a:lnSpc>
                <a:spcPts val="3739"/>
              </a:lnSpc>
            </a:pPr>
            <a:r>
              <a:rPr lang="en-US" sz="2199">
                <a:solidFill>
                  <a:srgbClr val="000000"/>
                </a:solidFill>
                <a:latin typeface="Canva Sans Bold"/>
              </a:rPr>
              <a:t>Participants</a:t>
            </a:r>
          </a:p>
        </p:txBody>
      </p:sp>
      <p:sp>
        <p:nvSpPr>
          <p:cNvPr id="44" name="TextBox 44"/>
          <p:cNvSpPr txBox="1"/>
          <p:nvPr/>
        </p:nvSpPr>
        <p:spPr>
          <a:xfrm>
            <a:off x="5749870" y="6365084"/>
            <a:ext cx="12177188" cy="1203325"/>
          </a:xfrm>
          <a:prstGeom prst="rect">
            <a:avLst/>
          </a:prstGeom>
        </p:spPr>
        <p:txBody>
          <a:bodyPr lIns="0" tIns="0" rIns="0" bIns="0" rtlCol="0" anchor="t">
            <a:spAutoFit/>
          </a:bodyPr>
          <a:lstStyle/>
          <a:p>
            <a:pPr marL="410209" lvl="1" indent="-205105">
              <a:lnSpc>
                <a:spcPts val="3229"/>
              </a:lnSpc>
              <a:buFont typeface="Arial"/>
              <a:buChar char="•"/>
            </a:pPr>
            <a:r>
              <a:rPr lang="en-US" sz="1899">
                <a:solidFill>
                  <a:srgbClr val="000000"/>
                </a:solidFill>
                <a:latin typeface="Canva Sans"/>
              </a:rPr>
              <a:t>Data was analysed for staff referred to the service between November 2020 and December 2021. </a:t>
            </a:r>
          </a:p>
          <a:p>
            <a:pPr marL="410209" lvl="1" indent="-205105">
              <a:lnSpc>
                <a:spcPts val="3229"/>
              </a:lnSpc>
              <a:buFont typeface="Arial"/>
              <a:buChar char="•"/>
            </a:pPr>
            <a:r>
              <a:rPr lang="en-US" sz="1899">
                <a:solidFill>
                  <a:srgbClr val="000000"/>
                </a:solidFill>
                <a:latin typeface="Canva Sans"/>
              </a:rPr>
              <a:t>Staff were mostly female (66%), of a white ethnicity (43.5%), with a median age of 41 years.  </a:t>
            </a:r>
          </a:p>
          <a:p>
            <a:pPr marL="410209" lvl="1" indent="-205105">
              <a:lnSpc>
                <a:spcPts val="3229"/>
              </a:lnSpc>
              <a:buFont typeface="Arial"/>
              <a:buChar char="•"/>
            </a:pPr>
            <a:r>
              <a:rPr lang="en-US" sz="1899">
                <a:solidFill>
                  <a:srgbClr val="000000"/>
                </a:solidFill>
                <a:latin typeface="Canva Sans"/>
              </a:rPr>
              <a:t>Most were working in a nursing profession (81.5%) in registered (30.5%) or unregistered (54.5%) roles. </a:t>
            </a:r>
          </a:p>
        </p:txBody>
      </p:sp>
      <p:sp>
        <p:nvSpPr>
          <p:cNvPr id="45" name="TextBox 45"/>
          <p:cNvSpPr txBox="1"/>
          <p:nvPr/>
        </p:nvSpPr>
        <p:spPr>
          <a:xfrm>
            <a:off x="6654468" y="3039425"/>
            <a:ext cx="2378100" cy="431801"/>
          </a:xfrm>
          <a:prstGeom prst="rect">
            <a:avLst/>
          </a:prstGeom>
        </p:spPr>
        <p:txBody>
          <a:bodyPr lIns="0" tIns="0" rIns="0" bIns="0" rtlCol="0" anchor="t">
            <a:spAutoFit/>
          </a:bodyPr>
          <a:lstStyle/>
          <a:p>
            <a:pPr>
              <a:lnSpc>
                <a:spcPts val="3739"/>
              </a:lnSpc>
            </a:pPr>
            <a:r>
              <a:rPr lang="en-US" sz="2199">
                <a:solidFill>
                  <a:srgbClr val="000000"/>
                </a:solidFill>
                <a:latin typeface="Canva Sans Bold"/>
              </a:rPr>
              <a:t>Setting &amp; design</a:t>
            </a:r>
          </a:p>
        </p:txBody>
      </p:sp>
      <p:sp>
        <p:nvSpPr>
          <p:cNvPr id="46" name="TextBox 46"/>
          <p:cNvSpPr txBox="1"/>
          <p:nvPr/>
        </p:nvSpPr>
        <p:spPr>
          <a:xfrm>
            <a:off x="5751309" y="3775864"/>
            <a:ext cx="11813810" cy="1396873"/>
          </a:xfrm>
          <a:prstGeom prst="rect">
            <a:avLst/>
          </a:prstGeom>
        </p:spPr>
        <p:txBody>
          <a:bodyPr lIns="0" tIns="0" rIns="0" bIns="0" rtlCol="0" anchor="t">
            <a:spAutoFit/>
          </a:bodyPr>
          <a:lstStyle/>
          <a:p>
            <a:pPr marL="410209" lvl="1" indent="-205105">
              <a:lnSpc>
                <a:spcPts val="2830"/>
              </a:lnSpc>
              <a:buFont typeface="Arial"/>
              <a:buChar char="•"/>
            </a:pPr>
            <a:r>
              <a:rPr lang="en-US" sz="1899">
                <a:solidFill>
                  <a:srgbClr val="000000"/>
                </a:solidFill>
                <a:latin typeface="Canva Sans"/>
              </a:rPr>
              <a:t>Evaluation of cross-sectional data collected within a staff trauma support service within a secure mental health organisation. </a:t>
            </a:r>
          </a:p>
          <a:p>
            <a:pPr marL="410209" lvl="1" indent="-205105">
              <a:lnSpc>
                <a:spcPts val="2830"/>
              </a:lnSpc>
              <a:buFont typeface="Arial"/>
              <a:buChar char="•"/>
            </a:pPr>
            <a:r>
              <a:rPr lang="en-US" sz="1899">
                <a:solidFill>
                  <a:srgbClr val="000000"/>
                </a:solidFill>
                <a:latin typeface="Canva Sans"/>
              </a:rPr>
              <a:t>Support was provided by three consultant psychologists and a consultant psychotherapist, including 1:1 and group sessions, debriefs, EMDR, CBT and compassion-focused interventions. </a:t>
            </a:r>
          </a:p>
        </p:txBody>
      </p:sp>
      <p:sp>
        <p:nvSpPr>
          <p:cNvPr id="47" name="TextBox 47"/>
          <p:cNvSpPr txBox="1"/>
          <p:nvPr/>
        </p:nvSpPr>
        <p:spPr>
          <a:xfrm>
            <a:off x="227791" y="3819085"/>
            <a:ext cx="4612745" cy="1019830"/>
          </a:xfrm>
          <a:prstGeom prst="rect">
            <a:avLst/>
          </a:prstGeom>
        </p:spPr>
        <p:txBody>
          <a:bodyPr lIns="0" tIns="0" rIns="0" bIns="0" rtlCol="0" anchor="t">
            <a:spAutoFit/>
          </a:bodyPr>
          <a:lstStyle/>
          <a:p>
            <a:pPr algn="ctr">
              <a:lnSpc>
                <a:spcPts val="8368"/>
              </a:lnSpc>
              <a:spcBef>
                <a:spcPct val="0"/>
              </a:spcBef>
            </a:pPr>
            <a:r>
              <a:rPr lang="en-US" sz="5977">
                <a:solidFill>
                  <a:srgbClr val="FEFEFE"/>
                </a:solidFill>
                <a:latin typeface="Canva Sans Bold"/>
              </a:rPr>
              <a:t>Method</a:t>
            </a:r>
          </a:p>
        </p:txBody>
      </p:sp>
      <p:sp>
        <p:nvSpPr>
          <p:cNvPr id="48" name="TextBox 48"/>
          <p:cNvSpPr txBox="1"/>
          <p:nvPr/>
        </p:nvSpPr>
        <p:spPr>
          <a:xfrm>
            <a:off x="6663993" y="8106353"/>
            <a:ext cx="1785816" cy="431801"/>
          </a:xfrm>
          <a:prstGeom prst="rect">
            <a:avLst/>
          </a:prstGeom>
        </p:spPr>
        <p:txBody>
          <a:bodyPr lIns="0" tIns="0" rIns="0" bIns="0" rtlCol="0" anchor="t">
            <a:spAutoFit/>
          </a:bodyPr>
          <a:lstStyle/>
          <a:p>
            <a:pPr>
              <a:lnSpc>
                <a:spcPts val="3739"/>
              </a:lnSpc>
            </a:pPr>
            <a:r>
              <a:rPr lang="en-US" sz="2199">
                <a:solidFill>
                  <a:srgbClr val="000000"/>
                </a:solidFill>
                <a:latin typeface="Canva Sans Bold"/>
              </a:rPr>
              <a:t>Procedure</a:t>
            </a:r>
          </a:p>
        </p:txBody>
      </p:sp>
      <p:sp>
        <p:nvSpPr>
          <p:cNvPr id="49" name="TextBox 49"/>
          <p:cNvSpPr txBox="1"/>
          <p:nvPr/>
        </p:nvSpPr>
        <p:spPr>
          <a:xfrm>
            <a:off x="5749870" y="8808381"/>
            <a:ext cx="12177188" cy="1203325"/>
          </a:xfrm>
          <a:prstGeom prst="rect">
            <a:avLst/>
          </a:prstGeom>
        </p:spPr>
        <p:txBody>
          <a:bodyPr lIns="0" tIns="0" rIns="0" bIns="0" rtlCol="0" anchor="t">
            <a:spAutoFit/>
          </a:bodyPr>
          <a:lstStyle/>
          <a:p>
            <a:pPr marL="410209" lvl="1" indent="-205105">
              <a:lnSpc>
                <a:spcPts val="3229"/>
              </a:lnSpc>
              <a:buFont typeface="Arial"/>
              <a:buChar char="•"/>
            </a:pPr>
            <a:r>
              <a:rPr lang="en-US" sz="1899">
                <a:solidFill>
                  <a:srgbClr val="000000"/>
                </a:solidFill>
                <a:latin typeface="Canva Sans"/>
              </a:rPr>
              <a:t>Data pertaining to the type and location of incidents, as well as post-incident medical support and absenteeism was extracted. Additionally, scores on Likert scales (0-6) assessing anxiety, depression and psychological trauma were extracted and summed to create a ‘global index severity’ (GSI) score.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12" y="0"/>
            <a:ext cx="5249381" cy="10287000"/>
          </a:xfrm>
          <a:custGeom>
            <a:avLst/>
            <a:gdLst/>
            <a:ahLst/>
            <a:cxnLst/>
            <a:rect l="l" t="t" r="r" b="b"/>
            <a:pathLst>
              <a:path w="5249381" h="10287000">
                <a:moveTo>
                  <a:pt x="0" y="0"/>
                </a:moveTo>
                <a:lnTo>
                  <a:pt x="5249381" y="0"/>
                </a:lnTo>
                <a:lnTo>
                  <a:pt x="5249381" y="10287000"/>
                </a:lnTo>
                <a:lnTo>
                  <a:pt x="0" y="10287000"/>
                </a:lnTo>
                <a:lnTo>
                  <a:pt x="0" y="0"/>
                </a:lnTo>
                <a:close/>
              </a:path>
            </a:pathLst>
          </a:custGeom>
          <a:blipFill>
            <a:blip r:embed="rId2">
              <a:alphaModFix amt="75000"/>
            </a:blip>
            <a:stretch>
              <a:fillRect l="-94111" r="-100020"/>
            </a:stretch>
          </a:blipFill>
        </p:spPr>
      </p:sp>
      <p:grpSp>
        <p:nvGrpSpPr>
          <p:cNvPr id="3" name="Group 3"/>
          <p:cNvGrpSpPr/>
          <p:nvPr/>
        </p:nvGrpSpPr>
        <p:grpSpPr>
          <a:xfrm>
            <a:off x="0" y="0"/>
            <a:ext cx="5235169" cy="1308638"/>
            <a:chOff x="0" y="0"/>
            <a:chExt cx="1378810" cy="344662"/>
          </a:xfrm>
        </p:grpSpPr>
        <p:sp>
          <p:nvSpPr>
            <p:cNvPr id="4" name="Freeform 4"/>
            <p:cNvSpPr/>
            <p:nvPr/>
          </p:nvSpPr>
          <p:spPr>
            <a:xfrm>
              <a:off x="0" y="0"/>
              <a:ext cx="1378810" cy="344662"/>
            </a:xfrm>
            <a:custGeom>
              <a:avLst/>
              <a:gdLst/>
              <a:ahLst/>
              <a:cxnLst/>
              <a:rect l="l" t="t" r="r" b="b"/>
              <a:pathLst>
                <a:path w="1378810" h="344662">
                  <a:moveTo>
                    <a:pt x="0" y="0"/>
                  </a:moveTo>
                  <a:lnTo>
                    <a:pt x="1378810" y="0"/>
                  </a:lnTo>
                  <a:lnTo>
                    <a:pt x="1378810"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378810"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5263594" cy="1308638"/>
          </a:xfrm>
          <a:custGeom>
            <a:avLst/>
            <a:gdLst/>
            <a:ahLst/>
            <a:cxnLst/>
            <a:rect l="l" t="t" r="r" b="b"/>
            <a:pathLst>
              <a:path w="5263594" h="1308638">
                <a:moveTo>
                  <a:pt x="0" y="0"/>
                </a:moveTo>
                <a:lnTo>
                  <a:pt x="5263593" y="0"/>
                </a:lnTo>
                <a:lnTo>
                  <a:pt x="5263593" y="1308638"/>
                </a:lnTo>
                <a:lnTo>
                  <a:pt x="0" y="1308638"/>
                </a:lnTo>
                <a:lnTo>
                  <a:pt x="0" y="0"/>
                </a:lnTo>
                <a:close/>
              </a:path>
            </a:pathLst>
          </a:custGeom>
          <a:blipFill>
            <a:blip r:embed="rId3"/>
            <a:stretch>
              <a:fillRect t="-18981" r="-247443" b="-29700"/>
            </a:stretch>
          </a:blipFill>
        </p:spPr>
      </p:sp>
      <p:sp>
        <p:nvSpPr>
          <p:cNvPr id="7" name="Freeform 7"/>
          <p:cNvSpPr/>
          <p:nvPr/>
        </p:nvSpPr>
        <p:spPr>
          <a:xfrm>
            <a:off x="1028700" y="382414"/>
            <a:ext cx="3147248" cy="543810"/>
          </a:xfrm>
          <a:custGeom>
            <a:avLst/>
            <a:gdLst/>
            <a:ahLst/>
            <a:cxnLst/>
            <a:rect l="l" t="t" r="r" b="b"/>
            <a:pathLst>
              <a:path w="3147248" h="543810">
                <a:moveTo>
                  <a:pt x="0" y="0"/>
                </a:moveTo>
                <a:lnTo>
                  <a:pt x="3147248" y="0"/>
                </a:lnTo>
                <a:lnTo>
                  <a:pt x="3147248" y="543810"/>
                </a:lnTo>
                <a:lnTo>
                  <a:pt x="0" y="543810"/>
                </a:lnTo>
                <a:lnTo>
                  <a:pt x="0" y="0"/>
                </a:lnTo>
                <a:close/>
              </a:path>
            </a:pathLst>
          </a:custGeom>
          <a:blipFill>
            <a:blip r:embed="rId4"/>
            <a:stretch>
              <a:fillRect/>
            </a:stretch>
          </a:blipFill>
        </p:spPr>
      </p:sp>
      <p:pic>
        <p:nvPicPr>
          <p:cNvPr id="8" name="Picture 8"/>
          <p:cNvPicPr>
            <a:picLocks noChangeAspect="1"/>
          </p:cNvPicPr>
          <p:nvPr/>
        </p:nvPicPr>
        <p:blipFill>
          <a:blip r:embed="rId5"/>
          <a:stretch>
            <a:fillRect/>
          </a:stretch>
        </p:blipFill>
        <p:spPr>
          <a:xfrm>
            <a:off x="9087641" y="790949"/>
            <a:ext cx="4270519" cy="1317178"/>
          </a:xfrm>
          <a:prstGeom prst="rect">
            <a:avLst/>
          </a:prstGeom>
        </p:spPr>
      </p:pic>
      <p:pic>
        <p:nvPicPr>
          <p:cNvPr id="9" name="Picture 9"/>
          <p:cNvPicPr>
            <a:picLocks noChangeAspect="1"/>
          </p:cNvPicPr>
          <p:nvPr/>
        </p:nvPicPr>
        <p:blipFill>
          <a:blip r:embed="rId6"/>
          <a:stretch>
            <a:fillRect/>
          </a:stretch>
        </p:blipFill>
        <p:spPr>
          <a:xfrm>
            <a:off x="5684260" y="742509"/>
            <a:ext cx="3183408" cy="3183408"/>
          </a:xfrm>
          <a:prstGeom prst="rect">
            <a:avLst/>
          </a:prstGeom>
        </p:spPr>
      </p:pic>
      <p:pic>
        <p:nvPicPr>
          <p:cNvPr id="10" name="Picture 10"/>
          <p:cNvPicPr>
            <a:picLocks noChangeAspect="1"/>
          </p:cNvPicPr>
          <p:nvPr/>
        </p:nvPicPr>
        <p:blipFill>
          <a:blip r:embed="rId7"/>
          <a:stretch>
            <a:fillRect/>
          </a:stretch>
        </p:blipFill>
        <p:spPr>
          <a:xfrm>
            <a:off x="13472126" y="733542"/>
            <a:ext cx="4270519" cy="1317178"/>
          </a:xfrm>
          <a:prstGeom prst="rect">
            <a:avLst/>
          </a:prstGeom>
        </p:spPr>
      </p:pic>
      <p:grpSp>
        <p:nvGrpSpPr>
          <p:cNvPr id="11" name="Group 11"/>
          <p:cNvGrpSpPr/>
          <p:nvPr/>
        </p:nvGrpSpPr>
        <p:grpSpPr>
          <a:xfrm>
            <a:off x="5957236" y="4649788"/>
            <a:ext cx="12129206" cy="2909567"/>
            <a:chOff x="0" y="0"/>
            <a:chExt cx="861511" cy="206660"/>
          </a:xfrm>
        </p:grpSpPr>
        <p:sp>
          <p:nvSpPr>
            <p:cNvPr id="12" name="Freeform 12"/>
            <p:cNvSpPr/>
            <p:nvPr/>
          </p:nvSpPr>
          <p:spPr>
            <a:xfrm>
              <a:off x="0" y="0"/>
              <a:ext cx="861511" cy="206660"/>
            </a:xfrm>
            <a:custGeom>
              <a:avLst/>
              <a:gdLst/>
              <a:ahLst/>
              <a:cxnLst/>
              <a:rect l="l" t="t" r="r" b="b"/>
              <a:pathLst>
                <a:path w="861511" h="206660">
                  <a:moveTo>
                    <a:pt x="0" y="0"/>
                  </a:moveTo>
                  <a:lnTo>
                    <a:pt x="861511" y="0"/>
                  </a:lnTo>
                  <a:lnTo>
                    <a:pt x="861511" y="206660"/>
                  </a:lnTo>
                  <a:lnTo>
                    <a:pt x="0" y="206660"/>
                  </a:lnTo>
                  <a:close/>
                </a:path>
              </a:pathLst>
            </a:custGeom>
            <a:solidFill>
              <a:srgbClr val="D6E2E7">
                <a:alpha val="42745"/>
              </a:srgbClr>
            </a:solidFill>
          </p:spPr>
        </p:sp>
        <p:sp>
          <p:nvSpPr>
            <p:cNvPr id="13" name="TextBox 13"/>
            <p:cNvSpPr txBox="1"/>
            <p:nvPr/>
          </p:nvSpPr>
          <p:spPr>
            <a:xfrm>
              <a:off x="0" y="-38100"/>
              <a:ext cx="861511" cy="24476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601865" y="4525963"/>
            <a:ext cx="4861712" cy="1111250"/>
          </a:xfrm>
          <a:prstGeom prst="rect">
            <a:avLst/>
          </a:prstGeom>
        </p:spPr>
        <p:txBody>
          <a:bodyPr lIns="0" tIns="0" rIns="0" bIns="0" rtlCol="0" anchor="t">
            <a:spAutoFit/>
          </a:bodyPr>
          <a:lstStyle/>
          <a:p>
            <a:pPr algn="ctr">
              <a:lnSpc>
                <a:spcPts val="9100"/>
              </a:lnSpc>
              <a:spcBef>
                <a:spcPct val="0"/>
              </a:spcBef>
            </a:pPr>
            <a:r>
              <a:rPr lang="en-US" sz="6500">
                <a:solidFill>
                  <a:srgbClr val="FEFEFE"/>
                </a:solidFill>
                <a:latin typeface="Canva Sans Bold"/>
              </a:rPr>
              <a:t>Key results</a:t>
            </a:r>
          </a:p>
        </p:txBody>
      </p:sp>
      <p:sp>
        <p:nvSpPr>
          <p:cNvPr id="15" name="TextBox 15"/>
          <p:cNvSpPr txBox="1"/>
          <p:nvPr/>
        </p:nvSpPr>
        <p:spPr>
          <a:xfrm>
            <a:off x="6143201" y="223901"/>
            <a:ext cx="4305449" cy="448311"/>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Canva Sans Bold"/>
              </a:rPr>
              <a:t>Who accessed the service?</a:t>
            </a:r>
          </a:p>
        </p:txBody>
      </p:sp>
      <p:sp>
        <p:nvSpPr>
          <p:cNvPr id="16" name="TextBox 16"/>
          <p:cNvSpPr txBox="1"/>
          <p:nvPr/>
        </p:nvSpPr>
        <p:spPr>
          <a:xfrm>
            <a:off x="6190821" y="1669224"/>
            <a:ext cx="2167658" cy="1442212"/>
          </a:xfrm>
          <a:prstGeom prst="rect">
            <a:avLst/>
          </a:prstGeom>
        </p:spPr>
        <p:txBody>
          <a:bodyPr lIns="0" tIns="0" rIns="0" bIns="0" rtlCol="0" anchor="t">
            <a:spAutoFit/>
          </a:bodyPr>
          <a:lstStyle/>
          <a:p>
            <a:pPr algn="ctr">
              <a:lnSpc>
                <a:spcPts val="2924"/>
              </a:lnSpc>
            </a:pPr>
            <a:r>
              <a:rPr lang="en-US" sz="2150">
                <a:solidFill>
                  <a:srgbClr val="000000"/>
                </a:solidFill>
                <a:latin typeface="Canva Sans"/>
              </a:rPr>
              <a:t>154 staff </a:t>
            </a:r>
          </a:p>
          <a:p>
            <a:pPr algn="ctr">
              <a:lnSpc>
                <a:spcPts val="2924"/>
              </a:lnSpc>
            </a:pPr>
            <a:r>
              <a:rPr lang="en-US" sz="2150">
                <a:solidFill>
                  <a:srgbClr val="000000"/>
                </a:solidFill>
                <a:latin typeface="Canva Sans"/>
              </a:rPr>
              <a:t>(4.6%) accessed the service in the year</a:t>
            </a:r>
          </a:p>
        </p:txBody>
      </p:sp>
      <p:sp>
        <p:nvSpPr>
          <p:cNvPr id="17" name="TextBox 17"/>
          <p:cNvSpPr txBox="1"/>
          <p:nvPr/>
        </p:nvSpPr>
        <p:spPr>
          <a:xfrm>
            <a:off x="9376565" y="1914177"/>
            <a:ext cx="3644769" cy="1162939"/>
          </a:xfrm>
          <a:prstGeom prst="rect">
            <a:avLst/>
          </a:prstGeom>
        </p:spPr>
        <p:txBody>
          <a:bodyPr lIns="0" tIns="0" rIns="0" bIns="0" rtlCol="0" anchor="t">
            <a:spAutoFit/>
          </a:bodyPr>
          <a:lstStyle/>
          <a:p>
            <a:pPr algn="ctr">
              <a:lnSpc>
                <a:spcPts val="3128"/>
              </a:lnSpc>
            </a:pPr>
            <a:r>
              <a:rPr lang="en-US" sz="2300">
                <a:solidFill>
                  <a:srgbClr val="000000"/>
                </a:solidFill>
                <a:latin typeface="Canva Sans"/>
              </a:rPr>
              <a:t>The service was accessed by clinical (92%) and non-clinical (8%) staff</a:t>
            </a:r>
          </a:p>
        </p:txBody>
      </p:sp>
      <p:sp>
        <p:nvSpPr>
          <p:cNvPr id="18" name="TextBox 18"/>
          <p:cNvSpPr txBox="1"/>
          <p:nvPr/>
        </p:nvSpPr>
        <p:spPr>
          <a:xfrm>
            <a:off x="13828003" y="1890126"/>
            <a:ext cx="3644769" cy="1553464"/>
          </a:xfrm>
          <a:prstGeom prst="rect">
            <a:avLst/>
          </a:prstGeom>
        </p:spPr>
        <p:txBody>
          <a:bodyPr lIns="0" tIns="0" rIns="0" bIns="0" rtlCol="0" anchor="t">
            <a:spAutoFit/>
          </a:bodyPr>
          <a:lstStyle/>
          <a:p>
            <a:pPr algn="ctr">
              <a:lnSpc>
                <a:spcPts val="3128"/>
              </a:lnSpc>
            </a:pPr>
            <a:r>
              <a:rPr lang="en-US" sz="2300">
                <a:solidFill>
                  <a:srgbClr val="000000"/>
                </a:solidFill>
                <a:latin typeface="Canva Sans"/>
              </a:rPr>
              <a:t>28% of referrals did not have a social support network outside of the workplace</a:t>
            </a:r>
          </a:p>
        </p:txBody>
      </p:sp>
      <p:sp>
        <p:nvSpPr>
          <p:cNvPr id="19" name="TextBox 19"/>
          <p:cNvSpPr txBox="1"/>
          <p:nvPr/>
        </p:nvSpPr>
        <p:spPr>
          <a:xfrm>
            <a:off x="5957236" y="4010566"/>
            <a:ext cx="6838658" cy="448311"/>
          </a:xfrm>
          <a:prstGeom prst="rect">
            <a:avLst/>
          </a:prstGeom>
        </p:spPr>
        <p:txBody>
          <a:bodyPr lIns="0" tIns="0" rIns="0" bIns="0" rtlCol="0" anchor="t">
            <a:spAutoFit/>
          </a:bodyPr>
          <a:lstStyle/>
          <a:p>
            <a:pPr>
              <a:lnSpc>
                <a:spcPts val="3639"/>
              </a:lnSpc>
              <a:spcBef>
                <a:spcPct val="0"/>
              </a:spcBef>
            </a:pPr>
            <a:r>
              <a:rPr lang="en-US" sz="2599">
                <a:solidFill>
                  <a:srgbClr val="000000"/>
                </a:solidFill>
                <a:latin typeface="Canva Sans Bold"/>
              </a:rPr>
              <a:t>What did staff access the service for?</a:t>
            </a:r>
          </a:p>
        </p:txBody>
      </p:sp>
      <p:grpSp>
        <p:nvGrpSpPr>
          <p:cNvPr id="20" name="Group 20"/>
          <p:cNvGrpSpPr/>
          <p:nvPr/>
        </p:nvGrpSpPr>
        <p:grpSpPr>
          <a:xfrm>
            <a:off x="6776441" y="4868451"/>
            <a:ext cx="4471127" cy="1701803"/>
            <a:chOff x="0" y="0"/>
            <a:chExt cx="5961503" cy="2269070"/>
          </a:xfrm>
        </p:grpSpPr>
        <p:sp>
          <p:nvSpPr>
            <p:cNvPr id="21" name="Freeform 21"/>
            <p:cNvSpPr/>
            <p:nvPr/>
          </p:nvSpPr>
          <p:spPr>
            <a:xfrm>
              <a:off x="0" y="21329"/>
              <a:ext cx="2512720" cy="2247742"/>
            </a:xfrm>
            <a:custGeom>
              <a:avLst/>
              <a:gdLst/>
              <a:ahLst/>
              <a:cxnLst/>
              <a:rect l="l" t="t" r="r" b="b"/>
              <a:pathLst>
                <a:path w="2512720" h="2247742">
                  <a:moveTo>
                    <a:pt x="0" y="0"/>
                  </a:moveTo>
                  <a:lnTo>
                    <a:pt x="2512720" y="0"/>
                  </a:lnTo>
                  <a:lnTo>
                    <a:pt x="2512720" y="2247741"/>
                  </a:lnTo>
                  <a:lnTo>
                    <a:pt x="0" y="22477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2" name="TextBox 22"/>
            <p:cNvSpPr txBox="1"/>
            <p:nvPr/>
          </p:nvSpPr>
          <p:spPr>
            <a:xfrm>
              <a:off x="2808824" y="1080773"/>
              <a:ext cx="3152679" cy="1188297"/>
            </a:xfrm>
            <a:prstGeom prst="rect">
              <a:avLst/>
            </a:prstGeom>
          </p:spPr>
          <p:txBody>
            <a:bodyPr lIns="0" tIns="0" rIns="0" bIns="0" rtlCol="0" anchor="t">
              <a:spAutoFit/>
            </a:bodyPr>
            <a:lstStyle/>
            <a:p>
              <a:pPr>
                <a:lnSpc>
                  <a:spcPts val="3639"/>
                </a:lnSpc>
                <a:spcBef>
                  <a:spcPct val="0"/>
                </a:spcBef>
              </a:pPr>
              <a:r>
                <a:rPr lang="en-US" sz="2599">
                  <a:solidFill>
                    <a:srgbClr val="186D81"/>
                  </a:solidFill>
                  <a:latin typeface="Canva Sans Bold"/>
                </a:rPr>
                <a:t>psychological incidents</a:t>
              </a:r>
            </a:p>
          </p:txBody>
        </p:sp>
        <p:sp>
          <p:nvSpPr>
            <p:cNvPr id="23" name="TextBox 23"/>
            <p:cNvSpPr txBox="1"/>
            <p:nvPr/>
          </p:nvSpPr>
          <p:spPr>
            <a:xfrm>
              <a:off x="2808824" y="-104775"/>
              <a:ext cx="3152679" cy="1191898"/>
            </a:xfrm>
            <a:prstGeom prst="rect">
              <a:avLst/>
            </a:prstGeom>
          </p:spPr>
          <p:txBody>
            <a:bodyPr lIns="0" tIns="0" rIns="0" bIns="0" rtlCol="0" anchor="t">
              <a:spAutoFit/>
            </a:bodyPr>
            <a:lstStyle/>
            <a:p>
              <a:pPr>
                <a:lnSpc>
                  <a:spcPts val="7559"/>
                </a:lnSpc>
                <a:spcBef>
                  <a:spcPct val="0"/>
                </a:spcBef>
              </a:pPr>
              <a:r>
                <a:rPr lang="en-US" sz="5399">
                  <a:solidFill>
                    <a:srgbClr val="000000"/>
                  </a:solidFill>
                  <a:latin typeface="Canva Sans Bold"/>
                </a:rPr>
                <a:t>58%</a:t>
              </a:r>
            </a:p>
          </p:txBody>
        </p:sp>
      </p:grpSp>
      <p:grpSp>
        <p:nvGrpSpPr>
          <p:cNvPr id="24" name="Group 24"/>
          <p:cNvGrpSpPr/>
          <p:nvPr/>
        </p:nvGrpSpPr>
        <p:grpSpPr>
          <a:xfrm>
            <a:off x="13469900" y="4962239"/>
            <a:ext cx="4274973" cy="1663703"/>
            <a:chOff x="0" y="0"/>
            <a:chExt cx="5699964" cy="2218270"/>
          </a:xfrm>
        </p:grpSpPr>
        <p:sp>
          <p:nvSpPr>
            <p:cNvPr id="25" name="Freeform 25"/>
            <p:cNvSpPr/>
            <p:nvPr/>
          </p:nvSpPr>
          <p:spPr>
            <a:xfrm>
              <a:off x="0" y="161794"/>
              <a:ext cx="1989641" cy="2056476"/>
            </a:xfrm>
            <a:custGeom>
              <a:avLst/>
              <a:gdLst/>
              <a:ahLst/>
              <a:cxnLst/>
              <a:rect l="l" t="t" r="r" b="b"/>
              <a:pathLst>
                <a:path w="1989641" h="2056476">
                  <a:moveTo>
                    <a:pt x="0" y="0"/>
                  </a:moveTo>
                  <a:lnTo>
                    <a:pt x="1989641" y="0"/>
                  </a:lnTo>
                  <a:lnTo>
                    <a:pt x="1989641" y="2056476"/>
                  </a:lnTo>
                  <a:lnTo>
                    <a:pt x="0" y="205647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TextBox 26"/>
            <p:cNvSpPr txBox="1"/>
            <p:nvPr/>
          </p:nvSpPr>
          <p:spPr>
            <a:xfrm>
              <a:off x="2547285" y="1029973"/>
              <a:ext cx="2846406" cy="1188297"/>
            </a:xfrm>
            <a:prstGeom prst="rect">
              <a:avLst/>
            </a:prstGeom>
          </p:spPr>
          <p:txBody>
            <a:bodyPr lIns="0" tIns="0" rIns="0" bIns="0" rtlCol="0" anchor="t">
              <a:spAutoFit/>
            </a:bodyPr>
            <a:lstStyle/>
            <a:p>
              <a:pPr>
                <a:lnSpc>
                  <a:spcPts val="3639"/>
                </a:lnSpc>
                <a:spcBef>
                  <a:spcPct val="0"/>
                </a:spcBef>
              </a:pPr>
              <a:r>
                <a:rPr lang="en-US" sz="2599">
                  <a:solidFill>
                    <a:srgbClr val="41B8D5"/>
                  </a:solidFill>
                  <a:latin typeface="Canva Sans Bold"/>
                </a:rPr>
                <a:t>physical incidents</a:t>
              </a:r>
            </a:p>
          </p:txBody>
        </p:sp>
        <p:sp>
          <p:nvSpPr>
            <p:cNvPr id="27" name="TextBox 27"/>
            <p:cNvSpPr txBox="1"/>
            <p:nvPr/>
          </p:nvSpPr>
          <p:spPr>
            <a:xfrm>
              <a:off x="2547285" y="-104775"/>
              <a:ext cx="3152679" cy="1191898"/>
            </a:xfrm>
            <a:prstGeom prst="rect">
              <a:avLst/>
            </a:prstGeom>
          </p:spPr>
          <p:txBody>
            <a:bodyPr lIns="0" tIns="0" rIns="0" bIns="0" rtlCol="0" anchor="t">
              <a:spAutoFit/>
            </a:bodyPr>
            <a:lstStyle/>
            <a:p>
              <a:pPr>
                <a:lnSpc>
                  <a:spcPts val="7559"/>
                </a:lnSpc>
                <a:spcBef>
                  <a:spcPct val="0"/>
                </a:spcBef>
              </a:pPr>
              <a:r>
                <a:rPr lang="en-US" sz="5399">
                  <a:solidFill>
                    <a:srgbClr val="000000"/>
                  </a:solidFill>
                  <a:latin typeface="Canva Sans Bold"/>
                </a:rPr>
                <a:t>42%</a:t>
              </a:r>
            </a:p>
          </p:txBody>
        </p:sp>
      </p:grpSp>
      <p:grpSp>
        <p:nvGrpSpPr>
          <p:cNvPr id="28" name="Group 28"/>
          <p:cNvGrpSpPr/>
          <p:nvPr/>
        </p:nvGrpSpPr>
        <p:grpSpPr>
          <a:xfrm>
            <a:off x="5957236" y="7559354"/>
            <a:ext cx="12129206" cy="2425610"/>
            <a:chOff x="0" y="0"/>
            <a:chExt cx="1452457" cy="290464"/>
          </a:xfrm>
        </p:grpSpPr>
        <p:sp>
          <p:nvSpPr>
            <p:cNvPr id="29" name="Freeform 29"/>
            <p:cNvSpPr/>
            <p:nvPr/>
          </p:nvSpPr>
          <p:spPr>
            <a:xfrm>
              <a:off x="0" y="0"/>
              <a:ext cx="1452457" cy="290464"/>
            </a:xfrm>
            <a:custGeom>
              <a:avLst/>
              <a:gdLst/>
              <a:ahLst/>
              <a:cxnLst/>
              <a:rect l="l" t="t" r="r" b="b"/>
              <a:pathLst>
                <a:path w="1452457" h="290464">
                  <a:moveTo>
                    <a:pt x="0" y="0"/>
                  </a:moveTo>
                  <a:lnTo>
                    <a:pt x="1452457" y="0"/>
                  </a:lnTo>
                  <a:lnTo>
                    <a:pt x="1452457" y="290464"/>
                  </a:lnTo>
                  <a:lnTo>
                    <a:pt x="0" y="290464"/>
                  </a:lnTo>
                  <a:close/>
                </a:path>
              </a:pathLst>
            </a:custGeom>
            <a:solidFill>
              <a:srgbClr val="D6E2E7">
                <a:alpha val="42745"/>
              </a:srgbClr>
            </a:solidFill>
          </p:spPr>
        </p:sp>
        <p:sp>
          <p:nvSpPr>
            <p:cNvPr id="30" name="TextBox 30"/>
            <p:cNvSpPr txBox="1"/>
            <p:nvPr/>
          </p:nvSpPr>
          <p:spPr>
            <a:xfrm>
              <a:off x="0" y="-38100"/>
              <a:ext cx="1452457" cy="328564"/>
            </a:xfrm>
            <a:prstGeom prst="rect">
              <a:avLst/>
            </a:prstGeom>
          </p:spPr>
          <p:txBody>
            <a:bodyPr lIns="50800" tIns="50800" rIns="50800" bIns="50800" rtlCol="0" anchor="ctr"/>
            <a:lstStyle/>
            <a:p>
              <a:pPr algn="ctr">
                <a:lnSpc>
                  <a:spcPts val="2659"/>
                </a:lnSpc>
              </a:pPr>
              <a:endParaRPr/>
            </a:p>
          </p:txBody>
        </p:sp>
      </p:grpSp>
      <p:sp>
        <p:nvSpPr>
          <p:cNvPr id="31" name="Freeform 31"/>
          <p:cNvSpPr/>
          <p:nvPr/>
        </p:nvSpPr>
        <p:spPr>
          <a:xfrm>
            <a:off x="5957236" y="7787398"/>
            <a:ext cx="1272277" cy="1065532"/>
          </a:xfrm>
          <a:custGeom>
            <a:avLst/>
            <a:gdLst/>
            <a:ahLst/>
            <a:cxnLst/>
            <a:rect l="l" t="t" r="r" b="b"/>
            <a:pathLst>
              <a:path w="1272277" h="1065532">
                <a:moveTo>
                  <a:pt x="0" y="0"/>
                </a:moveTo>
                <a:lnTo>
                  <a:pt x="1272277" y="0"/>
                </a:lnTo>
                <a:lnTo>
                  <a:pt x="1272277" y="1065532"/>
                </a:lnTo>
                <a:lnTo>
                  <a:pt x="0" y="106553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2" name="TextBox 32"/>
          <p:cNvSpPr txBox="1"/>
          <p:nvPr/>
        </p:nvSpPr>
        <p:spPr>
          <a:xfrm>
            <a:off x="7515263" y="8396107"/>
            <a:ext cx="1885312" cy="815340"/>
          </a:xfrm>
          <a:prstGeom prst="rect">
            <a:avLst/>
          </a:prstGeom>
        </p:spPr>
        <p:txBody>
          <a:bodyPr lIns="0" tIns="0" rIns="0" bIns="0" rtlCol="0" anchor="t">
            <a:spAutoFit/>
          </a:bodyPr>
          <a:lstStyle/>
          <a:p>
            <a:pPr>
              <a:lnSpc>
                <a:spcPts val="3359"/>
              </a:lnSpc>
              <a:spcBef>
                <a:spcPct val="0"/>
              </a:spcBef>
            </a:pPr>
            <a:r>
              <a:rPr lang="en-US" sz="2399">
                <a:solidFill>
                  <a:srgbClr val="186D81"/>
                </a:solidFill>
                <a:latin typeface="Canva Sans Bold"/>
              </a:rPr>
              <a:t> non-work events</a:t>
            </a:r>
          </a:p>
        </p:txBody>
      </p:sp>
      <p:sp>
        <p:nvSpPr>
          <p:cNvPr id="33" name="TextBox 33"/>
          <p:cNvSpPr txBox="1"/>
          <p:nvPr/>
        </p:nvSpPr>
        <p:spPr>
          <a:xfrm>
            <a:off x="7448588" y="7622675"/>
            <a:ext cx="1356432" cy="811532"/>
          </a:xfrm>
          <a:prstGeom prst="rect">
            <a:avLst/>
          </a:prstGeom>
        </p:spPr>
        <p:txBody>
          <a:bodyPr lIns="0" tIns="0" rIns="0" bIns="0" rtlCol="0" anchor="t">
            <a:spAutoFit/>
          </a:bodyPr>
          <a:lstStyle/>
          <a:p>
            <a:pPr>
              <a:lnSpc>
                <a:spcPts val="6719"/>
              </a:lnSpc>
              <a:spcBef>
                <a:spcPct val="0"/>
              </a:spcBef>
            </a:pPr>
            <a:r>
              <a:rPr lang="en-US" sz="4799">
                <a:solidFill>
                  <a:srgbClr val="000000"/>
                </a:solidFill>
                <a:latin typeface="Canva Sans Bold"/>
              </a:rPr>
              <a:t>29%</a:t>
            </a:r>
          </a:p>
        </p:txBody>
      </p:sp>
      <p:sp>
        <p:nvSpPr>
          <p:cNvPr id="34" name="TextBox 34"/>
          <p:cNvSpPr txBox="1"/>
          <p:nvPr/>
        </p:nvSpPr>
        <p:spPr>
          <a:xfrm>
            <a:off x="6626386" y="9173347"/>
            <a:ext cx="2293992" cy="692150"/>
          </a:xfrm>
          <a:prstGeom prst="rect">
            <a:avLst/>
          </a:prstGeom>
        </p:spPr>
        <p:txBody>
          <a:bodyPr lIns="0" tIns="0" rIns="0" bIns="0" rtlCol="0" anchor="t">
            <a:spAutoFit/>
          </a:bodyPr>
          <a:lstStyle/>
          <a:p>
            <a:pPr>
              <a:lnSpc>
                <a:spcPts val="2799"/>
              </a:lnSpc>
              <a:spcBef>
                <a:spcPct val="0"/>
              </a:spcBef>
            </a:pPr>
            <a:r>
              <a:rPr lang="en-US" sz="1999">
                <a:solidFill>
                  <a:srgbClr val="100F0D"/>
                </a:solidFill>
                <a:latin typeface="Canva Sans"/>
              </a:rPr>
              <a:t>Bereavement related incidents</a:t>
            </a:r>
          </a:p>
        </p:txBody>
      </p:sp>
      <p:grpSp>
        <p:nvGrpSpPr>
          <p:cNvPr id="35" name="Group 35"/>
          <p:cNvGrpSpPr/>
          <p:nvPr/>
        </p:nvGrpSpPr>
        <p:grpSpPr>
          <a:xfrm>
            <a:off x="9673488" y="7632308"/>
            <a:ext cx="3083821" cy="2233190"/>
            <a:chOff x="0" y="0"/>
            <a:chExt cx="4111762" cy="2977586"/>
          </a:xfrm>
        </p:grpSpPr>
        <p:sp>
          <p:nvSpPr>
            <p:cNvPr id="36" name="Freeform 36"/>
            <p:cNvSpPr/>
            <p:nvPr/>
          </p:nvSpPr>
          <p:spPr>
            <a:xfrm>
              <a:off x="0" y="144568"/>
              <a:ext cx="1502040" cy="1502040"/>
            </a:xfrm>
            <a:custGeom>
              <a:avLst/>
              <a:gdLst/>
              <a:ahLst/>
              <a:cxnLst/>
              <a:rect l="l" t="t" r="r" b="b"/>
              <a:pathLst>
                <a:path w="1502040" h="1502040">
                  <a:moveTo>
                    <a:pt x="0" y="0"/>
                  </a:moveTo>
                  <a:lnTo>
                    <a:pt x="1502040" y="0"/>
                  </a:lnTo>
                  <a:lnTo>
                    <a:pt x="1502040" y="1502040"/>
                  </a:lnTo>
                  <a:lnTo>
                    <a:pt x="0" y="150204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7" name="TextBox 37"/>
            <p:cNvSpPr txBox="1"/>
            <p:nvPr/>
          </p:nvSpPr>
          <p:spPr>
            <a:xfrm>
              <a:off x="1785437" y="876628"/>
              <a:ext cx="2326325" cy="1006678"/>
            </a:xfrm>
            <a:prstGeom prst="rect">
              <a:avLst/>
            </a:prstGeom>
          </p:spPr>
          <p:txBody>
            <a:bodyPr lIns="0" tIns="0" rIns="0" bIns="0" rtlCol="0" anchor="t">
              <a:spAutoFit/>
            </a:bodyPr>
            <a:lstStyle/>
            <a:p>
              <a:pPr>
                <a:lnSpc>
                  <a:spcPts val="3109"/>
                </a:lnSpc>
                <a:spcBef>
                  <a:spcPct val="0"/>
                </a:spcBef>
              </a:pPr>
              <a:r>
                <a:rPr lang="en-US" sz="2221">
                  <a:solidFill>
                    <a:srgbClr val="186D81"/>
                  </a:solidFill>
                  <a:latin typeface="Canva Sans Bold"/>
                </a:rPr>
                <a:t>work-based events</a:t>
              </a:r>
            </a:p>
          </p:txBody>
        </p:sp>
        <p:sp>
          <p:nvSpPr>
            <p:cNvPr id="38" name="TextBox 38"/>
            <p:cNvSpPr txBox="1"/>
            <p:nvPr/>
          </p:nvSpPr>
          <p:spPr>
            <a:xfrm>
              <a:off x="1713241" y="-85725"/>
              <a:ext cx="1673729" cy="981313"/>
            </a:xfrm>
            <a:prstGeom prst="rect">
              <a:avLst/>
            </a:prstGeom>
          </p:spPr>
          <p:txBody>
            <a:bodyPr lIns="0" tIns="0" rIns="0" bIns="0" rtlCol="0" anchor="t">
              <a:spAutoFit/>
            </a:bodyPr>
            <a:lstStyle/>
            <a:p>
              <a:pPr>
                <a:lnSpc>
                  <a:spcPts val="6218"/>
                </a:lnSpc>
                <a:spcBef>
                  <a:spcPct val="0"/>
                </a:spcBef>
              </a:pPr>
              <a:r>
                <a:rPr lang="en-US" sz="4442">
                  <a:solidFill>
                    <a:srgbClr val="000000"/>
                  </a:solidFill>
                  <a:latin typeface="Canva Sans Bold"/>
                </a:rPr>
                <a:t>71%</a:t>
              </a:r>
            </a:p>
          </p:txBody>
        </p:sp>
        <p:sp>
          <p:nvSpPr>
            <p:cNvPr id="39" name="TextBox 39"/>
            <p:cNvSpPr txBox="1"/>
            <p:nvPr/>
          </p:nvSpPr>
          <p:spPr>
            <a:xfrm>
              <a:off x="172005" y="2024312"/>
              <a:ext cx="3703443" cy="953274"/>
            </a:xfrm>
            <a:prstGeom prst="rect">
              <a:avLst/>
            </a:prstGeom>
          </p:spPr>
          <p:txBody>
            <a:bodyPr lIns="0" tIns="0" rIns="0" bIns="0" rtlCol="0" anchor="t">
              <a:spAutoFit/>
            </a:bodyPr>
            <a:lstStyle/>
            <a:p>
              <a:pPr>
                <a:lnSpc>
                  <a:spcPts val="2979"/>
                </a:lnSpc>
                <a:spcBef>
                  <a:spcPct val="0"/>
                </a:spcBef>
              </a:pPr>
              <a:r>
                <a:rPr lang="en-US" sz="2128">
                  <a:solidFill>
                    <a:srgbClr val="100F0D"/>
                  </a:solidFill>
                  <a:latin typeface="Canva Sans"/>
                </a:rPr>
                <a:t>E.g., verbal threats, service user deaths</a:t>
              </a:r>
            </a:p>
          </p:txBody>
        </p:sp>
      </p:grpSp>
      <p:grpSp>
        <p:nvGrpSpPr>
          <p:cNvPr id="40" name="Group 40"/>
          <p:cNvGrpSpPr/>
          <p:nvPr/>
        </p:nvGrpSpPr>
        <p:grpSpPr>
          <a:xfrm>
            <a:off x="-30408" y="8980487"/>
            <a:ext cx="5235169" cy="1308638"/>
            <a:chOff x="0" y="0"/>
            <a:chExt cx="1378810" cy="344662"/>
          </a:xfrm>
        </p:grpSpPr>
        <p:sp>
          <p:nvSpPr>
            <p:cNvPr id="41" name="Freeform 41"/>
            <p:cNvSpPr/>
            <p:nvPr/>
          </p:nvSpPr>
          <p:spPr>
            <a:xfrm>
              <a:off x="0" y="0"/>
              <a:ext cx="1378810" cy="344662"/>
            </a:xfrm>
            <a:custGeom>
              <a:avLst/>
              <a:gdLst/>
              <a:ahLst/>
              <a:cxnLst/>
              <a:rect l="l" t="t" r="r" b="b"/>
              <a:pathLst>
                <a:path w="1378810" h="344662">
                  <a:moveTo>
                    <a:pt x="0" y="0"/>
                  </a:moveTo>
                  <a:lnTo>
                    <a:pt x="1378810" y="0"/>
                  </a:lnTo>
                  <a:lnTo>
                    <a:pt x="1378810" y="344662"/>
                  </a:lnTo>
                  <a:lnTo>
                    <a:pt x="0" y="344662"/>
                  </a:lnTo>
                  <a:close/>
                </a:path>
              </a:pathLst>
            </a:custGeom>
            <a:solidFill>
              <a:srgbClr val="193E47">
                <a:alpha val="70980"/>
              </a:srgbClr>
            </a:solidFill>
            <a:ln cap="sq">
              <a:noFill/>
              <a:prstDash val="solid"/>
              <a:miter/>
            </a:ln>
          </p:spPr>
        </p:sp>
        <p:sp>
          <p:nvSpPr>
            <p:cNvPr id="42" name="TextBox 42"/>
            <p:cNvSpPr txBox="1"/>
            <p:nvPr/>
          </p:nvSpPr>
          <p:spPr>
            <a:xfrm>
              <a:off x="0" y="-38100"/>
              <a:ext cx="1378810"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43" name="Freeform 43"/>
          <p:cNvSpPr/>
          <p:nvPr/>
        </p:nvSpPr>
        <p:spPr>
          <a:xfrm>
            <a:off x="-14212" y="8940166"/>
            <a:ext cx="5218974" cy="1308638"/>
          </a:xfrm>
          <a:custGeom>
            <a:avLst/>
            <a:gdLst/>
            <a:ahLst/>
            <a:cxnLst/>
            <a:rect l="l" t="t" r="r" b="b"/>
            <a:pathLst>
              <a:path w="5218974" h="1308638">
                <a:moveTo>
                  <a:pt x="0" y="0"/>
                </a:moveTo>
                <a:lnTo>
                  <a:pt x="5218973" y="0"/>
                </a:lnTo>
                <a:lnTo>
                  <a:pt x="5218973" y="1308638"/>
                </a:lnTo>
                <a:lnTo>
                  <a:pt x="0" y="1308638"/>
                </a:lnTo>
                <a:lnTo>
                  <a:pt x="0" y="0"/>
                </a:lnTo>
                <a:close/>
              </a:path>
            </a:pathLst>
          </a:custGeom>
          <a:blipFill>
            <a:blip r:embed="rId3"/>
            <a:stretch>
              <a:fillRect t="-18981" r="-250413" b="-29700"/>
            </a:stretch>
          </a:blipFill>
        </p:spPr>
      </p:sp>
      <p:sp>
        <p:nvSpPr>
          <p:cNvPr id="44" name="Freeform 44"/>
          <p:cNvSpPr/>
          <p:nvPr/>
        </p:nvSpPr>
        <p:spPr>
          <a:xfrm>
            <a:off x="1410657" y="9181829"/>
            <a:ext cx="2399643" cy="825311"/>
          </a:xfrm>
          <a:custGeom>
            <a:avLst/>
            <a:gdLst/>
            <a:ahLst/>
            <a:cxnLst/>
            <a:rect l="l" t="t" r="r" b="b"/>
            <a:pathLst>
              <a:path w="2399643" h="825311">
                <a:moveTo>
                  <a:pt x="0" y="0"/>
                </a:moveTo>
                <a:lnTo>
                  <a:pt x="2399643" y="0"/>
                </a:lnTo>
                <a:lnTo>
                  <a:pt x="2399643" y="825311"/>
                </a:lnTo>
                <a:lnTo>
                  <a:pt x="0" y="825311"/>
                </a:lnTo>
                <a:lnTo>
                  <a:pt x="0" y="0"/>
                </a:lnTo>
                <a:close/>
              </a:path>
            </a:pathLst>
          </a:custGeom>
          <a:blipFill>
            <a:blip r:embed="rId16"/>
            <a:stretch>
              <a:fillRect/>
            </a:stretch>
          </a:blipFill>
        </p:spPr>
      </p:sp>
      <p:sp>
        <p:nvSpPr>
          <p:cNvPr id="45" name="AutoShape 45"/>
          <p:cNvSpPr/>
          <p:nvPr/>
        </p:nvSpPr>
        <p:spPr>
          <a:xfrm flipH="1" flipV="1">
            <a:off x="13049272" y="4962239"/>
            <a:ext cx="9525" cy="4872796"/>
          </a:xfrm>
          <a:prstGeom prst="line">
            <a:avLst/>
          </a:prstGeom>
          <a:ln w="38100" cap="flat">
            <a:solidFill>
              <a:srgbClr val="000000"/>
            </a:solidFill>
            <a:prstDash val="solid"/>
            <a:headEnd type="none" w="sm" len="sm"/>
            <a:tailEnd type="none" w="sm" len="sm"/>
          </a:ln>
        </p:spPr>
      </p:sp>
      <p:grpSp>
        <p:nvGrpSpPr>
          <p:cNvPr id="46" name="Group 46"/>
          <p:cNvGrpSpPr/>
          <p:nvPr/>
        </p:nvGrpSpPr>
        <p:grpSpPr>
          <a:xfrm>
            <a:off x="14065476" y="7787398"/>
            <a:ext cx="3083821" cy="1412479"/>
            <a:chOff x="0" y="0"/>
            <a:chExt cx="4111762" cy="1883305"/>
          </a:xfrm>
        </p:grpSpPr>
        <p:sp>
          <p:nvSpPr>
            <p:cNvPr id="47" name="Freeform 47"/>
            <p:cNvSpPr/>
            <p:nvPr/>
          </p:nvSpPr>
          <p:spPr>
            <a:xfrm>
              <a:off x="0" y="144568"/>
              <a:ext cx="1502040" cy="1502040"/>
            </a:xfrm>
            <a:custGeom>
              <a:avLst/>
              <a:gdLst/>
              <a:ahLst/>
              <a:cxnLst/>
              <a:rect l="l" t="t" r="r" b="b"/>
              <a:pathLst>
                <a:path w="1502040" h="1502040">
                  <a:moveTo>
                    <a:pt x="0" y="0"/>
                  </a:moveTo>
                  <a:lnTo>
                    <a:pt x="1502040" y="0"/>
                  </a:lnTo>
                  <a:lnTo>
                    <a:pt x="1502040" y="1502040"/>
                  </a:lnTo>
                  <a:lnTo>
                    <a:pt x="0" y="150204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48" name="TextBox 48"/>
            <p:cNvSpPr txBox="1"/>
            <p:nvPr/>
          </p:nvSpPr>
          <p:spPr>
            <a:xfrm>
              <a:off x="1785437" y="876628"/>
              <a:ext cx="2326325" cy="1006678"/>
            </a:xfrm>
            <a:prstGeom prst="rect">
              <a:avLst/>
            </a:prstGeom>
          </p:spPr>
          <p:txBody>
            <a:bodyPr lIns="0" tIns="0" rIns="0" bIns="0" rtlCol="0" anchor="t">
              <a:spAutoFit/>
            </a:bodyPr>
            <a:lstStyle/>
            <a:p>
              <a:pPr>
                <a:lnSpc>
                  <a:spcPts val="3109"/>
                </a:lnSpc>
                <a:spcBef>
                  <a:spcPct val="0"/>
                </a:spcBef>
              </a:pPr>
              <a:r>
                <a:rPr lang="en-US" sz="2221">
                  <a:solidFill>
                    <a:srgbClr val="186D81"/>
                  </a:solidFill>
                  <a:latin typeface="Canva Sans Bold"/>
                </a:rPr>
                <a:t>work-based events</a:t>
              </a:r>
            </a:p>
          </p:txBody>
        </p:sp>
        <p:sp>
          <p:nvSpPr>
            <p:cNvPr id="49" name="TextBox 49"/>
            <p:cNvSpPr txBox="1"/>
            <p:nvPr/>
          </p:nvSpPr>
          <p:spPr>
            <a:xfrm>
              <a:off x="1713241" y="-85725"/>
              <a:ext cx="2398521" cy="981313"/>
            </a:xfrm>
            <a:prstGeom prst="rect">
              <a:avLst/>
            </a:prstGeom>
          </p:spPr>
          <p:txBody>
            <a:bodyPr lIns="0" tIns="0" rIns="0" bIns="0" rtlCol="0" anchor="t">
              <a:spAutoFit/>
            </a:bodyPr>
            <a:lstStyle/>
            <a:p>
              <a:pPr>
                <a:lnSpc>
                  <a:spcPts val="6218"/>
                </a:lnSpc>
                <a:spcBef>
                  <a:spcPct val="0"/>
                </a:spcBef>
              </a:pPr>
              <a:r>
                <a:rPr lang="en-US" sz="4442">
                  <a:solidFill>
                    <a:srgbClr val="000000"/>
                  </a:solidFill>
                  <a:latin typeface="Canva Sans Bold"/>
                </a:rPr>
                <a:t>100%</a:t>
              </a:r>
            </a:p>
          </p:txBody>
        </p:sp>
      </p:grpSp>
      <p:sp>
        <p:nvSpPr>
          <p:cNvPr id="50" name="TextBox 50"/>
          <p:cNvSpPr txBox="1"/>
          <p:nvPr/>
        </p:nvSpPr>
        <p:spPr>
          <a:xfrm>
            <a:off x="14156008" y="9390377"/>
            <a:ext cx="2902758" cy="354258"/>
          </a:xfrm>
          <a:prstGeom prst="rect">
            <a:avLst/>
          </a:prstGeom>
        </p:spPr>
        <p:txBody>
          <a:bodyPr lIns="0" tIns="0" rIns="0" bIns="0" rtlCol="0" anchor="t">
            <a:spAutoFit/>
          </a:bodyPr>
          <a:lstStyle/>
          <a:p>
            <a:pPr>
              <a:lnSpc>
                <a:spcPts val="2979"/>
              </a:lnSpc>
              <a:spcBef>
                <a:spcPct val="0"/>
              </a:spcBef>
            </a:pPr>
            <a:r>
              <a:rPr lang="en-US" sz="2128">
                <a:solidFill>
                  <a:srgbClr val="100F0D"/>
                </a:solidFill>
                <a:latin typeface="Canva Sans"/>
              </a:rPr>
              <a:t>E.g., physical assault</a:t>
            </a:r>
          </a:p>
        </p:txBody>
      </p:sp>
      <p:sp>
        <p:nvSpPr>
          <p:cNvPr id="51" name="AutoShape 51"/>
          <p:cNvSpPr/>
          <p:nvPr/>
        </p:nvSpPr>
        <p:spPr>
          <a:xfrm flipH="1">
            <a:off x="8126804" y="7164119"/>
            <a:ext cx="1017196" cy="544282"/>
          </a:xfrm>
          <a:prstGeom prst="line">
            <a:avLst/>
          </a:prstGeom>
          <a:ln w="38100" cap="flat">
            <a:solidFill>
              <a:srgbClr val="000000"/>
            </a:solidFill>
            <a:prstDash val="solid"/>
            <a:headEnd type="none" w="sm" len="sm"/>
            <a:tailEnd type="arrow" w="med" len="sm"/>
          </a:ln>
        </p:spPr>
      </p:sp>
      <p:sp>
        <p:nvSpPr>
          <p:cNvPr id="52" name="AutoShape 52"/>
          <p:cNvSpPr/>
          <p:nvPr/>
        </p:nvSpPr>
        <p:spPr>
          <a:xfrm>
            <a:off x="10137530" y="6644954"/>
            <a:ext cx="1077868" cy="987354"/>
          </a:xfrm>
          <a:prstGeom prst="line">
            <a:avLst/>
          </a:prstGeom>
          <a:ln w="38100" cap="flat">
            <a:solidFill>
              <a:srgbClr val="000000"/>
            </a:solidFill>
            <a:prstDash val="solid"/>
            <a:headEnd type="none" w="sm" len="sm"/>
            <a:tailEnd type="arrow" w="med" len="sm"/>
          </a:ln>
        </p:spPr>
      </p:sp>
      <p:sp>
        <p:nvSpPr>
          <p:cNvPr id="53" name="AutoShape 53"/>
          <p:cNvSpPr/>
          <p:nvPr/>
        </p:nvSpPr>
        <p:spPr>
          <a:xfrm>
            <a:off x="16118187" y="6664004"/>
            <a:ext cx="0" cy="1123394"/>
          </a:xfrm>
          <a:prstGeom prst="line">
            <a:avLst/>
          </a:prstGeom>
          <a:ln w="38100" cap="flat">
            <a:solidFill>
              <a:srgbClr val="000000"/>
            </a:solidFill>
            <a:prstDash val="solid"/>
            <a:headEnd type="none" w="sm" len="sm"/>
            <a:tailEnd type="arrow" w="med"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12" y="0"/>
            <a:ext cx="5359930" cy="10287000"/>
          </a:xfrm>
          <a:custGeom>
            <a:avLst/>
            <a:gdLst/>
            <a:ahLst/>
            <a:cxnLst/>
            <a:rect l="l" t="t" r="r" b="b"/>
            <a:pathLst>
              <a:path w="5359930" h="10287000">
                <a:moveTo>
                  <a:pt x="0" y="0"/>
                </a:moveTo>
                <a:lnTo>
                  <a:pt x="5359930" y="0"/>
                </a:lnTo>
                <a:lnTo>
                  <a:pt x="5359930" y="10287000"/>
                </a:lnTo>
                <a:lnTo>
                  <a:pt x="0" y="10287000"/>
                </a:lnTo>
                <a:lnTo>
                  <a:pt x="0" y="0"/>
                </a:lnTo>
                <a:close/>
              </a:path>
            </a:pathLst>
          </a:custGeom>
          <a:blipFill>
            <a:blip r:embed="rId2">
              <a:alphaModFix amt="75000"/>
            </a:blip>
            <a:stretch>
              <a:fillRect l="-13934" r="-13934"/>
            </a:stretch>
          </a:blipFill>
        </p:spPr>
      </p:sp>
      <p:grpSp>
        <p:nvGrpSpPr>
          <p:cNvPr id="3" name="Group 3"/>
          <p:cNvGrpSpPr/>
          <p:nvPr/>
        </p:nvGrpSpPr>
        <p:grpSpPr>
          <a:xfrm>
            <a:off x="0" y="0"/>
            <a:ext cx="5345718" cy="1308638"/>
            <a:chOff x="0" y="0"/>
            <a:chExt cx="1407926" cy="344662"/>
          </a:xfrm>
        </p:grpSpPr>
        <p:sp>
          <p:nvSpPr>
            <p:cNvPr id="4" name="Freeform 4"/>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3"/>
            <a:stretch>
              <a:fillRect t="-18981" r="-240296" b="-29700"/>
            </a:stretch>
          </a:blipFill>
        </p:spPr>
      </p:sp>
      <p:sp>
        <p:nvSpPr>
          <p:cNvPr id="7" name="Freeform 7"/>
          <p:cNvSpPr/>
          <p:nvPr/>
        </p:nvSpPr>
        <p:spPr>
          <a:xfrm>
            <a:off x="1043314" y="375207"/>
            <a:ext cx="3230665" cy="558224"/>
          </a:xfrm>
          <a:custGeom>
            <a:avLst/>
            <a:gdLst/>
            <a:ahLst/>
            <a:cxnLst/>
            <a:rect l="l" t="t" r="r" b="b"/>
            <a:pathLst>
              <a:path w="3230665" h="558224">
                <a:moveTo>
                  <a:pt x="0" y="0"/>
                </a:moveTo>
                <a:lnTo>
                  <a:pt x="3230665" y="0"/>
                </a:lnTo>
                <a:lnTo>
                  <a:pt x="3230665" y="558224"/>
                </a:lnTo>
                <a:lnTo>
                  <a:pt x="0" y="558224"/>
                </a:lnTo>
                <a:lnTo>
                  <a:pt x="0" y="0"/>
                </a:lnTo>
                <a:close/>
              </a:path>
            </a:pathLst>
          </a:custGeom>
          <a:blipFill>
            <a:blip r:embed="rId4"/>
            <a:stretch>
              <a:fillRect/>
            </a:stretch>
          </a:blipFill>
        </p:spPr>
      </p:sp>
      <p:pic>
        <p:nvPicPr>
          <p:cNvPr id="8" name="Picture 8"/>
          <p:cNvPicPr>
            <a:picLocks noChangeAspect="1"/>
          </p:cNvPicPr>
          <p:nvPr/>
        </p:nvPicPr>
        <p:blipFill>
          <a:blip r:embed="rId5"/>
          <a:stretch>
            <a:fillRect/>
          </a:stretch>
        </p:blipFill>
        <p:spPr>
          <a:xfrm>
            <a:off x="4810373" y="280334"/>
            <a:ext cx="9476647" cy="7117164"/>
          </a:xfrm>
          <a:prstGeom prst="rect">
            <a:avLst/>
          </a:prstGeom>
        </p:spPr>
      </p:pic>
      <p:pic>
        <p:nvPicPr>
          <p:cNvPr id="9" name="Picture 9"/>
          <p:cNvPicPr>
            <a:picLocks noChangeAspect="1"/>
          </p:cNvPicPr>
          <p:nvPr/>
        </p:nvPicPr>
        <p:blipFill>
          <a:blip r:embed="rId6"/>
          <a:stretch>
            <a:fillRect/>
          </a:stretch>
        </p:blipFill>
        <p:spPr>
          <a:xfrm>
            <a:off x="5703155" y="7646749"/>
            <a:ext cx="3525338" cy="1087338"/>
          </a:xfrm>
          <a:prstGeom prst="rect">
            <a:avLst/>
          </a:prstGeom>
        </p:spPr>
      </p:pic>
      <p:pic>
        <p:nvPicPr>
          <p:cNvPr id="10" name="Picture 10"/>
          <p:cNvPicPr>
            <a:picLocks noChangeAspect="1"/>
          </p:cNvPicPr>
          <p:nvPr/>
        </p:nvPicPr>
        <p:blipFill>
          <a:blip r:embed="rId7"/>
          <a:stretch>
            <a:fillRect/>
          </a:stretch>
        </p:blipFill>
        <p:spPr>
          <a:xfrm>
            <a:off x="5703155" y="8379034"/>
            <a:ext cx="3525338" cy="1087338"/>
          </a:xfrm>
          <a:prstGeom prst="rect">
            <a:avLst/>
          </a:prstGeom>
        </p:spPr>
      </p:pic>
      <p:pic>
        <p:nvPicPr>
          <p:cNvPr id="11" name="Picture 11"/>
          <p:cNvPicPr>
            <a:picLocks noChangeAspect="1"/>
          </p:cNvPicPr>
          <p:nvPr/>
        </p:nvPicPr>
        <p:blipFill>
          <a:blip r:embed="rId8"/>
          <a:stretch>
            <a:fillRect/>
          </a:stretch>
        </p:blipFill>
        <p:spPr>
          <a:xfrm>
            <a:off x="5703155" y="9055073"/>
            <a:ext cx="3525338" cy="1087338"/>
          </a:xfrm>
          <a:prstGeom prst="rect">
            <a:avLst/>
          </a:prstGeom>
        </p:spPr>
      </p:pic>
      <p:sp>
        <p:nvSpPr>
          <p:cNvPr id="12" name="AutoShape 12"/>
          <p:cNvSpPr/>
          <p:nvPr/>
        </p:nvSpPr>
        <p:spPr>
          <a:xfrm flipV="1">
            <a:off x="5809030" y="8602476"/>
            <a:ext cx="0" cy="1345487"/>
          </a:xfrm>
          <a:prstGeom prst="line">
            <a:avLst/>
          </a:prstGeom>
          <a:ln w="38100" cap="flat">
            <a:solidFill>
              <a:srgbClr val="5896BB"/>
            </a:solidFill>
            <a:prstDash val="solid"/>
            <a:headEnd type="none" w="sm" len="sm"/>
            <a:tailEnd type="arrow" w="med" len="sm"/>
          </a:ln>
        </p:spPr>
      </p:sp>
      <p:sp>
        <p:nvSpPr>
          <p:cNvPr id="13" name="AutoShape 13"/>
          <p:cNvSpPr/>
          <p:nvPr/>
        </p:nvSpPr>
        <p:spPr>
          <a:xfrm flipH="1">
            <a:off x="5792515" y="7940527"/>
            <a:ext cx="0" cy="509003"/>
          </a:xfrm>
          <a:prstGeom prst="line">
            <a:avLst/>
          </a:prstGeom>
          <a:ln w="38100" cap="flat">
            <a:solidFill>
              <a:srgbClr val="5896BB"/>
            </a:solidFill>
            <a:prstDash val="solid"/>
            <a:headEnd type="none" w="sm" len="sm"/>
            <a:tailEnd type="arrow" w="med" len="sm"/>
          </a:ln>
        </p:spPr>
      </p:sp>
      <p:grpSp>
        <p:nvGrpSpPr>
          <p:cNvPr id="14" name="Group 14"/>
          <p:cNvGrpSpPr/>
          <p:nvPr/>
        </p:nvGrpSpPr>
        <p:grpSpPr>
          <a:xfrm>
            <a:off x="14212" y="8940166"/>
            <a:ext cx="5345718" cy="1308638"/>
            <a:chOff x="0" y="0"/>
            <a:chExt cx="1407926" cy="344662"/>
          </a:xfrm>
        </p:grpSpPr>
        <p:sp>
          <p:nvSpPr>
            <p:cNvPr id="15" name="Freeform 15"/>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16" name="TextBox 16"/>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7" name="Freeform 17"/>
          <p:cNvSpPr/>
          <p:nvPr/>
        </p:nvSpPr>
        <p:spPr>
          <a:xfrm>
            <a:off x="-14212" y="8940166"/>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3"/>
            <a:stretch>
              <a:fillRect t="-18981" r="-240296" b="-29700"/>
            </a:stretch>
          </a:blipFill>
        </p:spPr>
      </p:sp>
      <p:sp>
        <p:nvSpPr>
          <p:cNvPr id="18" name="Freeform 18"/>
          <p:cNvSpPr/>
          <p:nvPr/>
        </p:nvSpPr>
        <p:spPr>
          <a:xfrm>
            <a:off x="1487250" y="9159653"/>
            <a:ext cx="2399643" cy="825311"/>
          </a:xfrm>
          <a:custGeom>
            <a:avLst/>
            <a:gdLst/>
            <a:ahLst/>
            <a:cxnLst/>
            <a:rect l="l" t="t" r="r" b="b"/>
            <a:pathLst>
              <a:path w="2399643" h="825311">
                <a:moveTo>
                  <a:pt x="0" y="0"/>
                </a:moveTo>
                <a:lnTo>
                  <a:pt x="2399643" y="0"/>
                </a:lnTo>
                <a:lnTo>
                  <a:pt x="2399643" y="825311"/>
                </a:lnTo>
                <a:lnTo>
                  <a:pt x="0" y="825311"/>
                </a:lnTo>
                <a:lnTo>
                  <a:pt x="0" y="0"/>
                </a:lnTo>
                <a:close/>
              </a:path>
            </a:pathLst>
          </a:custGeom>
          <a:blipFill>
            <a:blip r:embed="rId9"/>
            <a:stretch>
              <a:fillRect/>
            </a:stretch>
          </a:blipFill>
        </p:spPr>
      </p:sp>
      <p:sp>
        <p:nvSpPr>
          <p:cNvPr id="19" name="TextBox 19"/>
          <p:cNvSpPr txBox="1"/>
          <p:nvPr/>
        </p:nvSpPr>
        <p:spPr>
          <a:xfrm>
            <a:off x="227791" y="3819085"/>
            <a:ext cx="4612745" cy="1019830"/>
          </a:xfrm>
          <a:prstGeom prst="rect">
            <a:avLst/>
          </a:prstGeom>
        </p:spPr>
        <p:txBody>
          <a:bodyPr lIns="0" tIns="0" rIns="0" bIns="0" rtlCol="0" anchor="t">
            <a:spAutoFit/>
          </a:bodyPr>
          <a:lstStyle/>
          <a:p>
            <a:pPr algn="ctr">
              <a:lnSpc>
                <a:spcPts val="8368"/>
              </a:lnSpc>
              <a:spcBef>
                <a:spcPct val="0"/>
              </a:spcBef>
            </a:pPr>
            <a:r>
              <a:rPr lang="en-US" sz="5977">
                <a:solidFill>
                  <a:srgbClr val="FEFEFE"/>
                </a:solidFill>
                <a:latin typeface="Canva Sans Bold"/>
              </a:rPr>
              <a:t>Key results</a:t>
            </a:r>
          </a:p>
        </p:txBody>
      </p:sp>
      <p:sp>
        <p:nvSpPr>
          <p:cNvPr id="20" name="TextBox 20"/>
          <p:cNvSpPr txBox="1"/>
          <p:nvPr/>
        </p:nvSpPr>
        <p:spPr>
          <a:xfrm>
            <a:off x="5792515" y="195848"/>
            <a:ext cx="10716842" cy="448311"/>
          </a:xfrm>
          <a:prstGeom prst="rect">
            <a:avLst/>
          </a:prstGeom>
        </p:spPr>
        <p:txBody>
          <a:bodyPr lIns="0" tIns="0" rIns="0" bIns="0" rtlCol="0" anchor="t">
            <a:spAutoFit/>
          </a:bodyPr>
          <a:lstStyle/>
          <a:p>
            <a:pPr>
              <a:lnSpc>
                <a:spcPts val="3639"/>
              </a:lnSpc>
            </a:pPr>
            <a:r>
              <a:rPr lang="en-US" sz="2599">
                <a:solidFill>
                  <a:srgbClr val="000000"/>
                </a:solidFill>
                <a:latin typeface="Canva Sans Bold"/>
              </a:rPr>
              <a:t>Wellbeing and functioning profiles of referrals </a:t>
            </a:r>
          </a:p>
        </p:txBody>
      </p:sp>
      <p:sp>
        <p:nvSpPr>
          <p:cNvPr id="21" name="TextBox 21"/>
          <p:cNvSpPr txBox="1"/>
          <p:nvPr/>
        </p:nvSpPr>
        <p:spPr>
          <a:xfrm>
            <a:off x="5792515" y="7167732"/>
            <a:ext cx="4996621"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Suicidal ideation was reported by... </a:t>
            </a:r>
          </a:p>
        </p:txBody>
      </p:sp>
      <p:sp>
        <p:nvSpPr>
          <p:cNvPr id="22" name="TextBox 22"/>
          <p:cNvSpPr txBox="1"/>
          <p:nvPr/>
        </p:nvSpPr>
        <p:spPr>
          <a:xfrm>
            <a:off x="9192152" y="8022591"/>
            <a:ext cx="7521623" cy="339725"/>
          </a:xfrm>
          <a:prstGeom prst="rect">
            <a:avLst/>
          </a:prstGeom>
        </p:spPr>
        <p:txBody>
          <a:bodyPr lIns="0" tIns="0" rIns="0" bIns="0" rtlCol="0" anchor="t">
            <a:spAutoFit/>
          </a:bodyPr>
          <a:lstStyle/>
          <a:p>
            <a:pPr>
              <a:lnSpc>
                <a:spcPts val="2799"/>
              </a:lnSpc>
            </a:pPr>
            <a:r>
              <a:rPr lang="en-US" sz="1999">
                <a:solidFill>
                  <a:srgbClr val="000000"/>
                </a:solidFill>
                <a:latin typeface="Canva Sans"/>
              </a:rPr>
              <a:t>6.2% of staff accessing support for a physical work trauma</a:t>
            </a:r>
          </a:p>
        </p:txBody>
      </p:sp>
      <p:sp>
        <p:nvSpPr>
          <p:cNvPr id="23" name="TextBox 23"/>
          <p:cNvSpPr txBox="1"/>
          <p:nvPr/>
        </p:nvSpPr>
        <p:spPr>
          <a:xfrm>
            <a:off x="9192152" y="9372918"/>
            <a:ext cx="8160667" cy="323215"/>
          </a:xfrm>
          <a:prstGeom prst="rect">
            <a:avLst/>
          </a:prstGeom>
        </p:spPr>
        <p:txBody>
          <a:bodyPr lIns="0" tIns="0" rIns="0" bIns="0" rtlCol="0" anchor="t">
            <a:spAutoFit/>
          </a:bodyPr>
          <a:lstStyle/>
          <a:p>
            <a:pPr>
              <a:lnSpc>
                <a:spcPts val="2659"/>
              </a:lnSpc>
            </a:pPr>
            <a:r>
              <a:rPr lang="en-US" sz="1899">
                <a:solidFill>
                  <a:srgbClr val="000000"/>
                </a:solidFill>
                <a:latin typeface="Canva Sans"/>
              </a:rPr>
              <a:t>34.6% of staff accessing support for a psychological non-work trauma</a:t>
            </a:r>
          </a:p>
        </p:txBody>
      </p:sp>
      <p:sp>
        <p:nvSpPr>
          <p:cNvPr id="24" name="TextBox 24"/>
          <p:cNvSpPr txBox="1"/>
          <p:nvPr/>
        </p:nvSpPr>
        <p:spPr>
          <a:xfrm>
            <a:off x="9192152" y="8724266"/>
            <a:ext cx="8160667" cy="339725"/>
          </a:xfrm>
          <a:prstGeom prst="rect">
            <a:avLst/>
          </a:prstGeom>
        </p:spPr>
        <p:txBody>
          <a:bodyPr lIns="0" tIns="0" rIns="0" bIns="0" rtlCol="0" anchor="t">
            <a:spAutoFit/>
          </a:bodyPr>
          <a:lstStyle/>
          <a:p>
            <a:pPr>
              <a:lnSpc>
                <a:spcPts val="2799"/>
              </a:lnSpc>
            </a:pPr>
            <a:r>
              <a:rPr lang="en-US" sz="1999">
                <a:solidFill>
                  <a:srgbClr val="000000"/>
                </a:solidFill>
                <a:latin typeface="Canva Sans"/>
              </a:rPr>
              <a:t>19.0% of staff accessing support for a psychological work trauma</a:t>
            </a:r>
          </a:p>
        </p:txBody>
      </p:sp>
      <p:pic>
        <p:nvPicPr>
          <p:cNvPr id="25" name="Picture 25"/>
          <p:cNvPicPr>
            <a:picLocks noChangeAspect="1"/>
          </p:cNvPicPr>
          <p:nvPr/>
        </p:nvPicPr>
        <p:blipFill>
          <a:blip r:embed="rId10"/>
          <a:stretch>
            <a:fillRect/>
          </a:stretch>
        </p:blipFill>
        <p:spPr>
          <a:xfrm>
            <a:off x="14339532" y="149466"/>
            <a:ext cx="3589343" cy="3589343"/>
          </a:xfrm>
          <a:prstGeom prst="rect">
            <a:avLst/>
          </a:prstGeom>
        </p:spPr>
      </p:pic>
      <p:pic>
        <p:nvPicPr>
          <p:cNvPr id="26" name="Picture 26"/>
          <p:cNvPicPr>
            <a:picLocks noChangeAspect="1"/>
          </p:cNvPicPr>
          <p:nvPr/>
        </p:nvPicPr>
        <p:blipFill>
          <a:blip r:embed="rId11"/>
          <a:stretch>
            <a:fillRect/>
          </a:stretch>
        </p:blipFill>
        <p:spPr>
          <a:xfrm>
            <a:off x="14339532" y="3539804"/>
            <a:ext cx="3589343" cy="3589343"/>
          </a:xfrm>
          <a:prstGeom prst="rect">
            <a:avLst/>
          </a:prstGeom>
        </p:spPr>
      </p:pic>
      <p:sp>
        <p:nvSpPr>
          <p:cNvPr id="27" name="TextBox 27"/>
          <p:cNvSpPr txBox="1"/>
          <p:nvPr/>
        </p:nvSpPr>
        <p:spPr>
          <a:xfrm>
            <a:off x="15173815" y="1726552"/>
            <a:ext cx="1920776" cy="763270"/>
          </a:xfrm>
          <a:prstGeom prst="rect">
            <a:avLst/>
          </a:prstGeom>
        </p:spPr>
        <p:txBody>
          <a:bodyPr lIns="0" tIns="0" rIns="0" bIns="0" rtlCol="0" anchor="t">
            <a:spAutoFit/>
          </a:bodyPr>
          <a:lstStyle/>
          <a:p>
            <a:pPr algn="ctr">
              <a:lnSpc>
                <a:spcPts val="3079"/>
              </a:lnSpc>
            </a:pPr>
            <a:r>
              <a:rPr lang="en-US" sz="2199">
                <a:solidFill>
                  <a:srgbClr val="000000"/>
                </a:solidFill>
                <a:latin typeface="Canva Sans"/>
              </a:rPr>
              <a:t>reported sleep changes</a:t>
            </a:r>
          </a:p>
        </p:txBody>
      </p:sp>
      <p:sp>
        <p:nvSpPr>
          <p:cNvPr id="28" name="TextBox 28"/>
          <p:cNvSpPr txBox="1"/>
          <p:nvPr/>
        </p:nvSpPr>
        <p:spPr>
          <a:xfrm>
            <a:off x="15618102" y="1118222"/>
            <a:ext cx="1095673" cy="646430"/>
          </a:xfrm>
          <a:prstGeom prst="rect">
            <a:avLst/>
          </a:prstGeom>
        </p:spPr>
        <p:txBody>
          <a:bodyPr lIns="0" tIns="0" rIns="0" bIns="0" rtlCol="0" anchor="t">
            <a:spAutoFit/>
          </a:bodyPr>
          <a:lstStyle/>
          <a:p>
            <a:pPr algn="ctr">
              <a:lnSpc>
                <a:spcPts val="5320"/>
              </a:lnSpc>
              <a:spcBef>
                <a:spcPct val="0"/>
              </a:spcBef>
            </a:pPr>
            <a:r>
              <a:rPr lang="en-US" sz="3800">
                <a:solidFill>
                  <a:srgbClr val="000000"/>
                </a:solidFill>
                <a:latin typeface="Canva Sans Bold"/>
              </a:rPr>
              <a:t>82% </a:t>
            </a:r>
          </a:p>
        </p:txBody>
      </p:sp>
      <p:sp>
        <p:nvSpPr>
          <p:cNvPr id="29" name="TextBox 29"/>
          <p:cNvSpPr txBox="1"/>
          <p:nvPr/>
        </p:nvSpPr>
        <p:spPr>
          <a:xfrm>
            <a:off x="15173815" y="5023643"/>
            <a:ext cx="1920776" cy="1153795"/>
          </a:xfrm>
          <a:prstGeom prst="rect">
            <a:avLst/>
          </a:prstGeom>
        </p:spPr>
        <p:txBody>
          <a:bodyPr lIns="0" tIns="0" rIns="0" bIns="0" rtlCol="0" anchor="t">
            <a:spAutoFit/>
          </a:bodyPr>
          <a:lstStyle/>
          <a:p>
            <a:pPr algn="ctr">
              <a:lnSpc>
                <a:spcPts val="3079"/>
              </a:lnSpc>
            </a:pPr>
            <a:r>
              <a:rPr lang="en-US" sz="2199">
                <a:solidFill>
                  <a:srgbClr val="000000"/>
                </a:solidFill>
                <a:latin typeface="Canva Sans"/>
              </a:rPr>
              <a:t>reported socialising changes</a:t>
            </a:r>
          </a:p>
        </p:txBody>
      </p:sp>
      <p:sp>
        <p:nvSpPr>
          <p:cNvPr id="30" name="TextBox 30"/>
          <p:cNvSpPr txBox="1"/>
          <p:nvPr/>
        </p:nvSpPr>
        <p:spPr>
          <a:xfrm>
            <a:off x="15587295" y="4415313"/>
            <a:ext cx="1157288" cy="646430"/>
          </a:xfrm>
          <a:prstGeom prst="rect">
            <a:avLst/>
          </a:prstGeom>
        </p:spPr>
        <p:txBody>
          <a:bodyPr lIns="0" tIns="0" rIns="0" bIns="0" rtlCol="0" anchor="t">
            <a:spAutoFit/>
          </a:bodyPr>
          <a:lstStyle/>
          <a:p>
            <a:pPr algn="ctr">
              <a:lnSpc>
                <a:spcPts val="5320"/>
              </a:lnSpc>
              <a:spcBef>
                <a:spcPct val="0"/>
              </a:spcBef>
            </a:pPr>
            <a:r>
              <a:rPr lang="en-US" sz="3800">
                <a:solidFill>
                  <a:srgbClr val="000000"/>
                </a:solidFill>
                <a:latin typeface="Canva Sans Bold"/>
              </a:rPr>
              <a:t>66%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12" y="0"/>
            <a:ext cx="5359930" cy="10287000"/>
          </a:xfrm>
          <a:custGeom>
            <a:avLst/>
            <a:gdLst/>
            <a:ahLst/>
            <a:cxnLst/>
            <a:rect l="l" t="t" r="r" b="b"/>
            <a:pathLst>
              <a:path w="5359930" h="10287000">
                <a:moveTo>
                  <a:pt x="0" y="0"/>
                </a:moveTo>
                <a:lnTo>
                  <a:pt x="5359930" y="0"/>
                </a:lnTo>
                <a:lnTo>
                  <a:pt x="5359930" y="10287000"/>
                </a:lnTo>
                <a:lnTo>
                  <a:pt x="0" y="10287000"/>
                </a:lnTo>
                <a:lnTo>
                  <a:pt x="0" y="0"/>
                </a:lnTo>
                <a:close/>
              </a:path>
            </a:pathLst>
          </a:custGeom>
          <a:blipFill>
            <a:blip r:embed="rId2">
              <a:alphaModFix amt="75000"/>
            </a:blip>
            <a:stretch>
              <a:fillRect l="-14054" r="-14054"/>
            </a:stretch>
          </a:blipFill>
        </p:spPr>
      </p:sp>
      <p:grpSp>
        <p:nvGrpSpPr>
          <p:cNvPr id="3" name="Group 3"/>
          <p:cNvGrpSpPr/>
          <p:nvPr/>
        </p:nvGrpSpPr>
        <p:grpSpPr>
          <a:xfrm>
            <a:off x="0" y="0"/>
            <a:ext cx="5345718" cy="1308638"/>
            <a:chOff x="0" y="0"/>
            <a:chExt cx="1407926" cy="344662"/>
          </a:xfrm>
        </p:grpSpPr>
        <p:sp>
          <p:nvSpPr>
            <p:cNvPr id="4" name="Freeform 4"/>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3"/>
            <a:stretch>
              <a:fillRect t="-18981" r="-240296" b="-29700"/>
            </a:stretch>
          </a:blipFill>
        </p:spPr>
      </p:sp>
      <p:sp>
        <p:nvSpPr>
          <p:cNvPr id="7" name="Freeform 7"/>
          <p:cNvSpPr/>
          <p:nvPr/>
        </p:nvSpPr>
        <p:spPr>
          <a:xfrm>
            <a:off x="1043314" y="375207"/>
            <a:ext cx="3230665" cy="558224"/>
          </a:xfrm>
          <a:custGeom>
            <a:avLst/>
            <a:gdLst/>
            <a:ahLst/>
            <a:cxnLst/>
            <a:rect l="l" t="t" r="r" b="b"/>
            <a:pathLst>
              <a:path w="3230665" h="558224">
                <a:moveTo>
                  <a:pt x="0" y="0"/>
                </a:moveTo>
                <a:lnTo>
                  <a:pt x="3230665" y="0"/>
                </a:lnTo>
                <a:lnTo>
                  <a:pt x="3230665" y="558224"/>
                </a:lnTo>
                <a:lnTo>
                  <a:pt x="0" y="558224"/>
                </a:lnTo>
                <a:lnTo>
                  <a:pt x="0" y="0"/>
                </a:lnTo>
                <a:close/>
              </a:path>
            </a:pathLst>
          </a:custGeom>
          <a:blipFill>
            <a:blip r:embed="rId4"/>
            <a:stretch>
              <a:fillRect/>
            </a:stretch>
          </a:blipFill>
        </p:spPr>
      </p:sp>
      <p:grpSp>
        <p:nvGrpSpPr>
          <p:cNvPr id="8" name="Group 8"/>
          <p:cNvGrpSpPr/>
          <p:nvPr/>
        </p:nvGrpSpPr>
        <p:grpSpPr>
          <a:xfrm>
            <a:off x="14212" y="8940166"/>
            <a:ext cx="5345718" cy="1308638"/>
            <a:chOff x="0" y="0"/>
            <a:chExt cx="1407926" cy="344662"/>
          </a:xfrm>
        </p:grpSpPr>
        <p:sp>
          <p:nvSpPr>
            <p:cNvPr id="9" name="Freeform 9"/>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10" name="TextBox 10"/>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Freeform 11"/>
          <p:cNvSpPr/>
          <p:nvPr/>
        </p:nvSpPr>
        <p:spPr>
          <a:xfrm>
            <a:off x="-14212" y="8940166"/>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3"/>
            <a:stretch>
              <a:fillRect t="-18981" r="-240296" b="-29700"/>
            </a:stretch>
          </a:blipFill>
        </p:spPr>
      </p:sp>
      <p:sp>
        <p:nvSpPr>
          <p:cNvPr id="12" name="Freeform 12"/>
          <p:cNvSpPr/>
          <p:nvPr/>
        </p:nvSpPr>
        <p:spPr>
          <a:xfrm>
            <a:off x="1487250" y="9159653"/>
            <a:ext cx="2399643" cy="825311"/>
          </a:xfrm>
          <a:custGeom>
            <a:avLst/>
            <a:gdLst/>
            <a:ahLst/>
            <a:cxnLst/>
            <a:rect l="l" t="t" r="r" b="b"/>
            <a:pathLst>
              <a:path w="2399643" h="825311">
                <a:moveTo>
                  <a:pt x="0" y="0"/>
                </a:moveTo>
                <a:lnTo>
                  <a:pt x="2399643" y="0"/>
                </a:lnTo>
                <a:lnTo>
                  <a:pt x="2399643" y="825311"/>
                </a:lnTo>
                <a:lnTo>
                  <a:pt x="0" y="825311"/>
                </a:lnTo>
                <a:lnTo>
                  <a:pt x="0" y="0"/>
                </a:lnTo>
                <a:close/>
              </a:path>
            </a:pathLst>
          </a:custGeom>
          <a:blipFill>
            <a:blip r:embed="rId5"/>
            <a:stretch>
              <a:fillRect/>
            </a:stretch>
          </a:blipFill>
        </p:spPr>
      </p:sp>
      <p:grpSp>
        <p:nvGrpSpPr>
          <p:cNvPr id="13" name="Group 13"/>
          <p:cNvGrpSpPr/>
          <p:nvPr/>
        </p:nvGrpSpPr>
        <p:grpSpPr>
          <a:xfrm>
            <a:off x="6299691" y="1601954"/>
            <a:ext cx="11525139" cy="1704672"/>
            <a:chOff x="0" y="0"/>
            <a:chExt cx="818606" cy="121079"/>
          </a:xfrm>
        </p:grpSpPr>
        <p:sp>
          <p:nvSpPr>
            <p:cNvPr id="14" name="Freeform 14"/>
            <p:cNvSpPr/>
            <p:nvPr/>
          </p:nvSpPr>
          <p:spPr>
            <a:xfrm>
              <a:off x="0" y="0"/>
              <a:ext cx="818606" cy="121079"/>
            </a:xfrm>
            <a:custGeom>
              <a:avLst/>
              <a:gdLst/>
              <a:ahLst/>
              <a:cxnLst/>
              <a:rect l="l" t="t" r="r" b="b"/>
              <a:pathLst>
                <a:path w="818606" h="121079">
                  <a:moveTo>
                    <a:pt x="0" y="0"/>
                  </a:moveTo>
                  <a:lnTo>
                    <a:pt x="818606" y="0"/>
                  </a:lnTo>
                  <a:lnTo>
                    <a:pt x="818606" y="121079"/>
                  </a:lnTo>
                  <a:lnTo>
                    <a:pt x="0" y="121079"/>
                  </a:lnTo>
                  <a:close/>
                </a:path>
              </a:pathLst>
            </a:custGeom>
            <a:solidFill>
              <a:srgbClr val="D6E2E7">
                <a:alpha val="42745"/>
              </a:srgbClr>
            </a:solidFill>
          </p:spPr>
        </p:sp>
        <p:sp>
          <p:nvSpPr>
            <p:cNvPr id="15" name="TextBox 15"/>
            <p:cNvSpPr txBox="1"/>
            <p:nvPr/>
          </p:nvSpPr>
          <p:spPr>
            <a:xfrm>
              <a:off x="0" y="-38100"/>
              <a:ext cx="818606" cy="159179"/>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636650" y="1283252"/>
            <a:ext cx="2096853" cy="20968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6D81"/>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6035052" y="1675894"/>
            <a:ext cx="1300050" cy="1300050"/>
          </a:xfrm>
          <a:custGeom>
            <a:avLst/>
            <a:gdLst/>
            <a:ahLst/>
            <a:cxnLst/>
            <a:rect l="l" t="t" r="r" b="b"/>
            <a:pathLst>
              <a:path w="1300050" h="1300050">
                <a:moveTo>
                  <a:pt x="0" y="0"/>
                </a:moveTo>
                <a:lnTo>
                  <a:pt x="1300050" y="0"/>
                </a:lnTo>
                <a:lnTo>
                  <a:pt x="1300050" y="1300050"/>
                </a:lnTo>
                <a:lnTo>
                  <a:pt x="0" y="13000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20" name="Group 20"/>
          <p:cNvGrpSpPr/>
          <p:nvPr/>
        </p:nvGrpSpPr>
        <p:grpSpPr>
          <a:xfrm>
            <a:off x="6299691" y="4191808"/>
            <a:ext cx="11525139" cy="1484358"/>
            <a:chOff x="0" y="0"/>
            <a:chExt cx="818606" cy="105431"/>
          </a:xfrm>
        </p:grpSpPr>
        <p:sp>
          <p:nvSpPr>
            <p:cNvPr id="21" name="Freeform 21"/>
            <p:cNvSpPr/>
            <p:nvPr/>
          </p:nvSpPr>
          <p:spPr>
            <a:xfrm>
              <a:off x="0" y="0"/>
              <a:ext cx="818606" cy="105431"/>
            </a:xfrm>
            <a:custGeom>
              <a:avLst/>
              <a:gdLst/>
              <a:ahLst/>
              <a:cxnLst/>
              <a:rect l="l" t="t" r="r" b="b"/>
              <a:pathLst>
                <a:path w="818606" h="105431">
                  <a:moveTo>
                    <a:pt x="0" y="0"/>
                  </a:moveTo>
                  <a:lnTo>
                    <a:pt x="818606" y="0"/>
                  </a:lnTo>
                  <a:lnTo>
                    <a:pt x="818606" y="105431"/>
                  </a:lnTo>
                  <a:lnTo>
                    <a:pt x="0" y="105431"/>
                  </a:lnTo>
                  <a:close/>
                </a:path>
              </a:pathLst>
            </a:custGeom>
            <a:solidFill>
              <a:srgbClr val="186D81"/>
            </a:solidFill>
          </p:spPr>
        </p:sp>
        <p:sp>
          <p:nvSpPr>
            <p:cNvPr id="22" name="TextBox 22"/>
            <p:cNvSpPr txBox="1"/>
            <p:nvPr/>
          </p:nvSpPr>
          <p:spPr>
            <a:xfrm>
              <a:off x="0" y="-38100"/>
              <a:ext cx="818606" cy="143531"/>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5636650" y="3790488"/>
            <a:ext cx="2096853" cy="20968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E2E7"/>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5937246" y="4169945"/>
            <a:ext cx="1495663" cy="1337939"/>
          </a:xfrm>
          <a:custGeom>
            <a:avLst/>
            <a:gdLst/>
            <a:ahLst/>
            <a:cxnLst/>
            <a:rect l="l" t="t" r="r" b="b"/>
            <a:pathLst>
              <a:path w="1495663" h="1337939">
                <a:moveTo>
                  <a:pt x="0" y="0"/>
                </a:moveTo>
                <a:lnTo>
                  <a:pt x="1495662" y="0"/>
                </a:lnTo>
                <a:lnTo>
                  <a:pt x="1495662" y="1337939"/>
                </a:lnTo>
                <a:lnTo>
                  <a:pt x="0" y="13379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7" name="Group 27"/>
          <p:cNvGrpSpPr/>
          <p:nvPr/>
        </p:nvGrpSpPr>
        <p:grpSpPr>
          <a:xfrm>
            <a:off x="6299691" y="6858891"/>
            <a:ext cx="11525139" cy="3126073"/>
            <a:chOff x="0" y="0"/>
            <a:chExt cx="818606" cy="222038"/>
          </a:xfrm>
        </p:grpSpPr>
        <p:sp>
          <p:nvSpPr>
            <p:cNvPr id="28" name="Freeform 28"/>
            <p:cNvSpPr/>
            <p:nvPr/>
          </p:nvSpPr>
          <p:spPr>
            <a:xfrm>
              <a:off x="0" y="0"/>
              <a:ext cx="818606" cy="222038"/>
            </a:xfrm>
            <a:custGeom>
              <a:avLst/>
              <a:gdLst/>
              <a:ahLst/>
              <a:cxnLst/>
              <a:rect l="l" t="t" r="r" b="b"/>
              <a:pathLst>
                <a:path w="818606" h="222038">
                  <a:moveTo>
                    <a:pt x="0" y="0"/>
                  </a:moveTo>
                  <a:lnTo>
                    <a:pt x="818606" y="0"/>
                  </a:lnTo>
                  <a:lnTo>
                    <a:pt x="818606" y="222038"/>
                  </a:lnTo>
                  <a:lnTo>
                    <a:pt x="0" y="222038"/>
                  </a:lnTo>
                  <a:close/>
                </a:path>
              </a:pathLst>
            </a:custGeom>
            <a:solidFill>
              <a:srgbClr val="D6E2E7">
                <a:alpha val="42745"/>
              </a:srgbClr>
            </a:solidFill>
          </p:spPr>
        </p:sp>
        <p:sp>
          <p:nvSpPr>
            <p:cNvPr id="29" name="TextBox 29"/>
            <p:cNvSpPr txBox="1"/>
            <p:nvPr/>
          </p:nvSpPr>
          <p:spPr>
            <a:xfrm>
              <a:off x="0" y="-38100"/>
              <a:ext cx="818606" cy="260138"/>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5636650" y="6460760"/>
            <a:ext cx="2096853" cy="209685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6D81"/>
            </a:solidFill>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6132859" y="6864487"/>
            <a:ext cx="1300050" cy="1251298"/>
          </a:xfrm>
          <a:custGeom>
            <a:avLst/>
            <a:gdLst/>
            <a:ahLst/>
            <a:cxnLst/>
            <a:rect l="l" t="t" r="r" b="b"/>
            <a:pathLst>
              <a:path w="1300050" h="1251298">
                <a:moveTo>
                  <a:pt x="0" y="0"/>
                </a:moveTo>
                <a:lnTo>
                  <a:pt x="1300049" y="0"/>
                </a:lnTo>
                <a:lnTo>
                  <a:pt x="1300049" y="1251298"/>
                </a:lnTo>
                <a:lnTo>
                  <a:pt x="0" y="12512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4" name="TextBox 34"/>
          <p:cNvSpPr txBox="1"/>
          <p:nvPr/>
        </p:nvSpPr>
        <p:spPr>
          <a:xfrm>
            <a:off x="227791" y="3819085"/>
            <a:ext cx="4612745" cy="1019830"/>
          </a:xfrm>
          <a:prstGeom prst="rect">
            <a:avLst/>
          </a:prstGeom>
        </p:spPr>
        <p:txBody>
          <a:bodyPr lIns="0" tIns="0" rIns="0" bIns="0" rtlCol="0" anchor="t">
            <a:spAutoFit/>
          </a:bodyPr>
          <a:lstStyle/>
          <a:p>
            <a:pPr algn="ctr">
              <a:lnSpc>
                <a:spcPts val="8368"/>
              </a:lnSpc>
              <a:spcBef>
                <a:spcPct val="0"/>
              </a:spcBef>
            </a:pPr>
            <a:r>
              <a:rPr lang="en-US" sz="5977">
                <a:solidFill>
                  <a:srgbClr val="FEFEFE"/>
                </a:solidFill>
                <a:latin typeface="Canva Sans Bold"/>
              </a:rPr>
              <a:t>Key results</a:t>
            </a:r>
          </a:p>
        </p:txBody>
      </p:sp>
      <p:sp>
        <p:nvSpPr>
          <p:cNvPr id="35" name="TextBox 35"/>
          <p:cNvSpPr txBox="1"/>
          <p:nvPr/>
        </p:nvSpPr>
        <p:spPr>
          <a:xfrm>
            <a:off x="5937246" y="257854"/>
            <a:ext cx="10716842" cy="448311"/>
          </a:xfrm>
          <a:prstGeom prst="rect">
            <a:avLst/>
          </a:prstGeom>
        </p:spPr>
        <p:txBody>
          <a:bodyPr lIns="0" tIns="0" rIns="0" bIns="0" rtlCol="0" anchor="t">
            <a:spAutoFit/>
          </a:bodyPr>
          <a:lstStyle/>
          <a:p>
            <a:pPr>
              <a:lnSpc>
                <a:spcPts val="3639"/>
              </a:lnSpc>
            </a:pPr>
            <a:r>
              <a:rPr lang="en-US" sz="2599">
                <a:solidFill>
                  <a:srgbClr val="000000"/>
                </a:solidFill>
                <a:latin typeface="Canva Sans Bold"/>
              </a:rPr>
              <a:t>Factors associated with higher distress </a:t>
            </a:r>
          </a:p>
        </p:txBody>
      </p:sp>
      <p:sp>
        <p:nvSpPr>
          <p:cNvPr id="36" name="TextBox 36"/>
          <p:cNvSpPr txBox="1"/>
          <p:nvPr/>
        </p:nvSpPr>
        <p:spPr>
          <a:xfrm>
            <a:off x="8143079" y="1210159"/>
            <a:ext cx="6072085"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Social support</a:t>
            </a:r>
          </a:p>
        </p:txBody>
      </p:sp>
      <p:sp>
        <p:nvSpPr>
          <p:cNvPr id="37" name="TextBox 37"/>
          <p:cNvSpPr txBox="1"/>
          <p:nvPr/>
        </p:nvSpPr>
        <p:spPr>
          <a:xfrm>
            <a:off x="7723979" y="1736169"/>
            <a:ext cx="9900609" cy="1335025"/>
          </a:xfrm>
          <a:prstGeom prst="rect">
            <a:avLst/>
          </a:prstGeom>
        </p:spPr>
        <p:txBody>
          <a:bodyPr lIns="0" tIns="0" rIns="0" bIns="0" rtlCol="0" anchor="t">
            <a:spAutoFit/>
          </a:bodyPr>
          <a:lstStyle/>
          <a:p>
            <a:pPr marL="453388" lvl="1" indent="-226694">
              <a:lnSpc>
                <a:spcPts val="3632"/>
              </a:lnSpc>
              <a:buFont typeface="Arial"/>
              <a:buChar char="•"/>
            </a:pPr>
            <a:r>
              <a:rPr lang="en-US" sz="2099">
                <a:solidFill>
                  <a:srgbClr val="000000"/>
                </a:solidFill>
                <a:latin typeface="Canva Sans"/>
              </a:rPr>
              <a:t>Staff without SS were</a:t>
            </a:r>
            <a:r>
              <a:rPr lang="en-US" sz="2099">
                <a:solidFill>
                  <a:srgbClr val="000000"/>
                </a:solidFill>
                <a:latin typeface="Canva Sans Bold"/>
              </a:rPr>
              <a:t> 2x as likely to report suicidal thoughts.</a:t>
            </a:r>
            <a:r>
              <a:rPr lang="en-US" sz="2099">
                <a:solidFill>
                  <a:srgbClr val="000000"/>
                </a:solidFill>
                <a:latin typeface="Canva Sans"/>
              </a:rPr>
              <a:t> </a:t>
            </a:r>
          </a:p>
          <a:p>
            <a:pPr marL="453388" lvl="1" indent="-226694">
              <a:lnSpc>
                <a:spcPts val="3632"/>
              </a:lnSpc>
              <a:buFont typeface="Arial"/>
              <a:buChar char="•"/>
            </a:pPr>
            <a:r>
              <a:rPr lang="en-US" sz="2099">
                <a:solidFill>
                  <a:srgbClr val="000000"/>
                </a:solidFill>
                <a:latin typeface="Canva Sans"/>
              </a:rPr>
              <a:t>Non-significant trends also observed for greater anxiety, depression and GSI, and changes to socialising habits </a:t>
            </a:r>
          </a:p>
        </p:txBody>
      </p:sp>
      <p:sp>
        <p:nvSpPr>
          <p:cNvPr id="38" name="TextBox 38"/>
          <p:cNvSpPr txBox="1"/>
          <p:nvPr/>
        </p:nvSpPr>
        <p:spPr>
          <a:xfrm>
            <a:off x="8076404" y="3752388"/>
            <a:ext cx="6072085"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Type and location of traumatic incident</a:t>
            </a:r>
          </a:p>
        </p:txBody>
      </p:sp>
      <p:sp>
        <p:nvSpPr>
          <p:cNvPr id="39" name="TextBox 39"/>
          <p:cNvSpPr txBox="1"/>
          <p:nvPr/>
        </p:nvSpPr>
        <p:spPr>
          <a:xfrm>
            <a:off x="7886121" y="4398428"/>
            <a:ext cx="9700366" cy="918719"/>
          </a:xfrm>
          <a:prstGeom prst="rect">
            <a:avLst/>
          </a:prstGeom>
        </p:spPr>
        <p:txBody>
          <a:bodyPr lIns="0" tIns="0" rIns="0" bIns="0" rtlCol="0" anchor="t">
            <a:spAutoFit/>
          </a:bodyPr>
          <a:lstStyle/>
          <a:p>
            <a:pPr marL="474978" lvl="1" indent="-237489">
              <a:lnSpc>
                <a:spcPts val="3805"/>
              </a:lnSpc>
              <a:buFont typeface="Arial"/>
              <a:buChar char="•"/>
            </a:pPr>
            <a:r>
              <a:rPr lang="en-US" sz="2199">
                <a:solidFill>
                  <a:srgbClr val="FFFFFF"/>
                </a:solidFill>
                <a:latin typeface="Canva Sans"/>
              </a:rPr>
              <a:t> Psychological incident = </a:t>
            </a:r>
            <a:r>
              <a:rPr lang="en-US" sz="2199">
                <a:solidFill>
                  <a:srgbClr val="FFFFFF"/>
                </a:solidFill>
                <a:latin typeface="Canva Sans Bold"/>
              </a:rPr>
              <a:t>5x more likely to report suicidal thoughts</a:t>
            </a:r>
          </a:p>
          <a:p>
            <a:pPr marL="474978" lvl="1" indent="-237489">
              <a:lnSpc>
                <a:spcPts val="3805"/>
              </a:lnSpc>
              <a:buFont typeface="Arial"/>
              <a:buChar char="•"/>
            </a:pPr>
            <a:r>
              <a:rPr lang="en-US" sz="2199">
                <a:solidFill>
                  <a:srgbClr val="FFFFFF"/>
                </a:solidFill>
                <a:latin typeface="Canva Sans"/>
              </a:rPr>
              <a:t>Non-work psychological incident = </a:t>
            </a:r>
            <a:r>
              <a:rPr lang="en-US" sz="2199">
                <a:solidFill>
                  <a:srgbClr val="FFFFFF"/>
                </a:solidFill>
                <a:latin typeface="Canva Sans Bold"/>
              </a:rPr>
              <a:t>higher depression and GSI scores</a:t>
            </a:r>
            <a:r>
              <a:rPr lang="en-US" sz="2199">
                <a:solidFill>
                  <a:srgbClr val="FFFFFF"/>
                </a:solidFill>
                <a:latin typeface="Canva Sans"/>
              </a:rPr>
              <a:t> </a:t>
            </a:r>
          </a:p>
        </p:txBody>
      </p:sp>
      <p:sp>
        <p:nvSpPr>
          <p:cNvPr id="40" name="TextBox 40"/>
          <p:cNvSpPr txBox="1"/>
          <p:nvPr/>
        </p:nvSpPr>
        <p:spPr>
          <a:xfrm>
            <a:off x="7810076" y="6361966"/>
            <a:ext cx="6971181" cy="372745"/>
          </a:xfrm>
          <a:prstGeom prst="rect">
            <a:avLst/>
          </a:prstGeom>
        </p:spPr>
        <p:txBody>
          <a:bodyPr lIns="0" tIns="0" rIns="0" bIns="0" rtlCol="0" anchor="t">
            <a:spAutoFit/>
          </a:bodyPr>
          <a:lstStyle/>
          <a:p>
            <a:pPr>
              <a:lnSpc>
                <a:spcPts val="3079"/>
              </a:lnSpc>
            </a:pPr>
            <a:r>
              <a:rPr lang="en-US" sz="2199">
                <a:solidFill>
                  <a:srgbClr val="000000"/>
                </a:solidFill>
                <a:latin typeface="Canva Sans Bold"/>
              </a:rPr>
              <a:t>Post-incident medical support and absenteeism</a:t>
            </a:r>
          </a:p>
        </p:txBody>
      </p:sp>
      <p:sp>
        <p:nvSpPr>
          <p:cNvPr id="41" name="TextBox 41"/>
          <p:cNvSpPr txBox="1"/>
          <p:nvPr/>
        </p:nvSpPr>
        <p:spPr>
          <a:xfrm>
            <a:off x="7886121" y="6887112"/>
            <a:ext cx="9595809" cy="1792225"/>
          </a:xfrm>
          <a:prstGeom prst="rect">
            <a:avLst/>
          </a:prstGeom>
        </p:spPr>
        <p:txBody>
          <a:bodyPr lIns="0" tIns="0" rIns="0" bIns="0" rtlCol="0" anchor="t">
            <a:spAutoFit/>
          </a:bodyPr>
          <a:lstStyle/>
          <a:p>
            <a:pPr marL="453388" lvl="1" indent="-226694">
              <a:lnSpc>
                <a:spcPts val="3632"/>
              </a:lnSpc>
              <a:buFont typeface="Arial"/>
              <a:buChar char="•"/>
            </a:pPr>
            <a:r>
              <a:rPr lang="en-US" sz="2099" u="sng">
                <a:solidFill>
                  <a:srgbClr val="000000"/>
                </a:solidFill>
                <a:latin typeface="Canva Sans Bold"/>
              </a:rPr>
              <a:t>Physical work incident</a:t>
            </a:r>
            <a:r>
              <a:rPr lang="en-US" sz="2099">
                <a:solidFill>
                  <a:srgbClr val="000000"/>
                </a:solidFill>
                <a:latin typeface="Canva Sans Bold"/>
              </a:rPr>
              <a:t>:</a:t>
            </a:r>
            <a:r>
              <a:rPr lang="en-US" sz="2099">
                <a:solidFill>
                  <a:srgbClr val="000000"/>
                </a:solidFill>
                <a:latin typeface="Canva Sans"/>
              </a:rPr>
              <a:t> A&amp;E attendance and absenteeism  = higher psychological trauma symptoms and GSI scores, respectively</a:t>
            </a:r>
          </a:p>
          <a:p>
            <a:pPr marL="453388" lvl="1" indent="-226694">
              <a:lnSpc>
                <a:spcPts val="3632"/>
              </a:lnSpc>
              <a:buFont typeface="Arial"/>
              <a:buChar char="•"/>
            </a:pPr>
            <a:r>
              <a:rPr lang="en-US" sz="2099" u="sng">
                <a:solidFill>
                  <a:srgbClr val="000000"/>
                </a:solidFill>
                <a:latin typeface="Canva Sans Bold"/>
              </a:rPr>
              <a:t>Work-based psychological incident: </a:t>
            </a:r>
            <a:r>
              <a:rPr lang="en-US" sz="2099">
                <a:solidFill>
                  <a:srgbClr val="000000"/>
                </a:solidFill>
                <a:latin typeface="Canva Sans"/>
              </a:rPr>
              <a:t>GP attendance = higher GSI; Absenteeism = higher anxiety, depression and GSI</a:t>
            </a:r>
          </a:p>
        </p:txBody>
      </p:sp>
      <p:sp>
        <p:nvSpPr>
          <p:cNvPr id="42" name="TextBox 42"/>
          <p:cNvSpPr txBox="1"/>
          <p:nvPr/>
        </p:nvSpPr>
        <p:spPr>
          <a:xfrm>
            <a:off x="6299691" y="8829471"/>
            <a:ext cx="11182239" cy="877825"/>
          </a:xfrm>
          <a:prstGeom prst="rect">
            <a:avLst/>
          </a:prstGeom>
        </p:spPr>
        <p:txBody>
          <a:bodyPr lIns="0" tIns="0" rIns="0" bIns="0" rtlCol="0" anchor="t">
            <a:spAutoFit/>
          </a:bodyPr>
          <a:lstStyle/>
          <a:p>
            <a:pPr marL="453388" lvl="1" indent="-226694">
              <a:lnSpc>
                <a:spcPts val="3632"/>
              </a:lnSpc>
              <a:buFont typeface="Arial"/>
              <a:buChar char="•"/>
            </a:pPr>
            <a:r>
              <a:rPr lang="en-US" sz="2099" u="sng">
                <a:solidFill>
                  <a:srgbClr val="000000"/>
                </a:solidFill>
                <a:latin typeface="Canva Sans Bold"/>
              </a:rPr>
              <a:t>Home-based psychological incident: </a:t>
            </a:r>
            <a:r>
              <a:rPr lang="en-US" sz="2099">
                <a:solidFill>
                  <a:srgbClr val="000000"/>
                </a:solidFill>
                <a:latin typeface="Canva Sans"/>
              </a:rPr>
              <a:t>No significant associations for GP attendance nor absenteeism with wellbeing outcomes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12" y="0"/>
            <a:ext cx="5359930" cy="10287000"/>
          </a:xfrm>
          <a:custGeom>
            <a:avLst/>
            <a:gdLst/>
            <a:ahLst/>
            <a:cxnLst/>
            <a:rect l="l" t="t" r="r" b="b"/>
            <a:pathLst>
              <a:path w="5359930" h="10287000">
                <a:moveTo>
                  <a:pt x="0" y="0"/>
                </a:moveTo>
                <a:lnTo>
                  <a:pt x="5359930" y="0"/>
                </a:lnTo>
                <a:lnTo>
                  <a:pt x="5359930" y="10287000"/>
                </a:lnTo>
                <a:lnTo>
                  <a:pt x="0" y="10287000"/>
                </a:lnTo>
                <a:lnTo>
                  <a:pt x="0" y="0"/>
                </a:lnTo>
                <a:close/>
              </a:path>
            </a:pathLst>
          </a:custGeom>
          <a:blipFill>
            <a:blip r:embed="rId3">
              <a:alphaModFix amt="75000"/>
            </a:blip>
            <a:stretch>
              <a:fillRect l="-13934" r="-13934"/>
            </a:stretch>
          </a:blipFill>
        </p:spPr>
      </p:sp>
      <p:grpSp>
        <p:nvGrpSpPr>
          <p:cNvPr id="3" name="Group 3"/>
          <p:cNvGrpSpPr/>
          <p:nvPr/>
        </p:nvGrpSpPr>
        <p:grpSpPr>
          <a:xfrm>
            <a:off x="0" y="0"/>
            <a:ext cx="5345718" cy="1308638"/>
            <a:chOff x="0" y="0"/>
            <a:chExt cx="1407926" cy="344662"/>
          </a:xfrm>
        </p:grpSpPr>
        <p:sp>
          <p:nvSpPr>
            <p:cNvPr id="4" name="Freeform 4"/>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5" name="TextBox 5"/>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a:off x="-28424" y="0"/>
            <a:ext cx="5374143" cy="1308638"/>
          </a:xfrm>
          <a:custGeom>
            <a:avLst/>
            <a:gdLst/>
            <a:ahLst/>
            <a:cxnLst/>
            <a:rect l="l" t="t" r="r" b="b"/>
            <a:pathLst>
              <a:path w="5374143" h="1308638">
                <a:moveTo>
                  <a:pt x="0" y="0"/>
                </a:moveTo>
                <a:lnTo>
                  <a:pt x="5374142" y="0"/>
                </a:lnTo>
                <a:lnTo>
                  <a:pt x="5374142" y="1308638"/>
                </a:lnTo>
                <a:lnTo>
                  <a:pt x="0" y="1308638"/>
                </a:lnTo>
                <a:lnTo>
                  <a:pt x="0" y="0"/>
                </a:lnTo>
                <a:close/>
              </a:path>
            </a:pathLst>
          </a:custGeom>
          <a:blipFill>
            <a:blip r:embed="rId4"/>
            <a:stretch>
              <a:fillRect t="-18981" r="-240296" b="-29700"/>
            </a:stretch>
          </a:blipFill>
        </p:spPr>
      </p:sp>
      <p:sp>
        <p:nvSpPr>
          <p:cNvPr id="7" name="Freeform 7"/>
          <p:cNvSpPr/>
          <p:nvPr/>
        </p:nvSpPr>
        <p:spPr>
          <a:xfrm>
            <a:off x="1043314" y="375207"/>
            <a:ext cx="3230665" cy="558224"/>
          </a:xfrm>
          <a:custGeom>
            <a:avLst/>
            <a:gdLst/>
            <a:ahLst/>
            <a:cxnLst/>
            <a:rect l="l" t="t" r="r" b="b"/>
            <a:pathLst>
              <a:path w="3230665" h="558224">
                <a:moveTo>
                  <a:pt x="0" y="0"/>
                </a:moveTo>
                <a:lnTo>
                  <a:pt x="3230665" y="0"/>
                </a:lnTo>
                <a:lnTo>
                  <a:pt x="3230665" y="558224"/>
                </a:lnTo>
                <a:lnTo>
                  <a:pt x="0" y="558224"/>
                </a:lnTo>
                <a:lnTo>
                  <a:pt x="0" y="0"/>
                </a:lnTo>
                <a:close/>
              </a:path>
            </a:pathLst>
          </a:custGeom>
          <a:blipFill>
            <a:blip r:embed="rId5"/>
            <a:stretch>
              <a:fillRect/>
            </a:stretch>
          </a:blipFill>
        </p:spPr>
      </p:sp>
      <p:grpSp>
        <p:nvGrpSpPr>
          <p:cNvPr id="8" name="Group 8"/>
          <p:cNvGrpSpPr/>
          <p:nvPr/>
        </p:nvGrpSpPr>
        <p:grpSpPr>
          <a:xfrm>
            <a:off x="14212" y="8940166"/>
            <a:ext cx="5345718" cy="1308638"/>
            <a:chOff x="0" y="0"/>
            <a:chExt cx="1407926" cy="344662"/>
          </a:xfrm>
        </p:grpSpPr>
        <p:sp>
          <p:nvSpPr>
            <p:cNvPr id="9" name="Freeform 9"/>
            <p:cNvSpPr/>
            <p:nvPr/>
          </p:nvSpPr>
          <p:spPr>
            <a:xfrm>
              <a:off x="0" y="0"/>
              <a:ext cx="1407926" cy="344662"/>
            </a:xfrm>
            <a:custGeom>
              <a:avLst/>
              <a:gdLst/>
              <a:ahLst/>
              <a:cxnLst/>
              <a:rect l="l" t="t" r="r" b="b"/>
              <a:pathLst>
                <a:path w="1407926" h="344662">
                  <a:moveTo>
                    <a:pt x="0" y="0"/>
                  </a:moveTo>
                  <a:lnTo>
                    <a:pt x="1407926" y="0"/>
                  </a:lnTo>
                  <a:lnTo>
                    <a:pt x="1407926" y="344662"/>
                  </a:lnTo>
                  <a:lnTo>
                    <a:pt x="0" y="344662"/>
                  </a:lnTo>
                  <a:close/>
                </a:path>
              </a:pathLst>
            </a:custGeom>
            <a:solidFill>
              <a:srgbClr val="193E47">
                <a:alpha val="70980"/>
              </a:srgbClr>
            </a:solidFill>
            <a:ln cap="sq">
              <a:noFill/>
              <a:prstDash val="solid"/>
              <a:miter/>
            </a:ln>
          </p:spPr>
        </p:sp>
        <p:sp>
          <p:nvSpPr>
            <p:cNvPr id="10" name="TextBox 10"/>
            <p:cNvSpPr txBox="1"/>
            <p:nvPr/>
          </p:nvSpPr>
          <p:spPr>
            <a:xfrm>
              <a:off x="0" y="-38100"/>
              <a:ext cx="1407926" cy="38276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Freeform 11"/>
          <p:cNvSpPr/>
          <p:nvPr/>
        </p:nvSpPr>
        <p:spPr>
          <a:xfrm>
            <a:off x="-14212" y="8940166"/>
            <a:ext cx="5359930" cy="1346834"/>
          </a:xfrm>
          <a:custGeom>
            <a:avLst/>
            <a:gdLst/>
            <a:ahLst/>
            <a:cxnLst/>
            <a:rect l="l" t="t" r="r" b="b"/>
            <a:pathLst>
              <a:path w="5359930" h="1346834">
                <a:moveTo>
                  <a:pt x="0" y="0"/>
                </a:moveTo>
                <a:lnTo>
                  <a:pt x="5359930" y="0"/>
                </a:lnTo>
                <a:lnTo>
                  <a:pt x="5359930" y="1346834"/>
                </a:lnTo>
                <a:lnTo>
                  <a:pt x="0" y="1346834"/>
                </a:lnTo>
                <a:lnTo>
                  <a:pt x="0" y="0"/>
                </a:lnTo>
                <a:close/>
              </a:path>
            </a:pathLst>
          </a:custGeom>
          <a:blipFill>
            <a:blip r:embed="rId4"/>
            <a:stretch>
              <a:fillRect t="-18443" r="-241198" b="-26022"/>
            </a:stretch>
          </a:blipFill>
        </p:spPr>
      </p:sp>
      <p:sp>
        <p:nvSpPr>
          <p:cNvPr id="12" name="Freeform 12"/>
          <p:cNvSpPr/>
          <p:nvPr/>
        </p:nvSpPr>
        <p:spPr>
          <a:xfrm>
            <a:off x="1314547" y="9122432"/>
            <a:ext cx="2745049" cy="944106"/>
          </a:xfrm>
          <a:custGeom>
            <a:avLst/>
            <a:gdLst/>
            <a:ahLst/>
            <a:cxnLst/>
            <a:rect l="l" t="t" r="r" b="b"/>
            <a:pathLst>
              <a:path w="2745049" h="944106">
                <a:moveTo>
                  <a:pt x="0" y="0"/>
                </a:moveTo>
                <a:lnTo>
                  <a:pt x="2745049" y="0"/>
                </a:lnTo>
                <a:lnTo>
                  <a:pt x="2745049" y="944106"/>
                </a:lnTo>
                <a:lnTo>
                  <a:pt x="0" y="944106"/>
                </a:lnTo>
                <a:lnTo>
                  <a:pt x="0" y="0"/>
                </a:lnTo>
                <a:close/>
              </a:path>
            </a:pathLst>
          </a:custGeom>
          <a:blipFill>
            <a:blip r:embed="rId6"/>
            <a:stretch>
              <a:fillRect/>
            </a:stretch>
          </a:blipFill>
        </p:spPr>
      </p:sp>
      <p:grpSp>
        <p:nvGrpSpPr>
          <p:cNvPr id="13" name="Group 13"/>
          <p:cNvGrpSpPr/>
          <p:nvPr/>
        </p:nvGrpSpPr>
        <p:grpSpPr>
          <a:xfrm>
            <a:off x="5610909" y="6909355"/>
            <a:ext cx="3797851" cy="625532"/>
            <a:chOff x="0" y="0"/>
            <a:chExt cx="1000257" cy="164749"/>
          </a:xfrm>
        </p:grpSpPr>
        <p:sp>
          <p:nvSpPr>
            <p:cNvPr id="14" name="Freeform 14"/>
            <p:cNvSpPr/>
            <p:nvPr/>
          </p:nvSpPr>
          <p:spPr>
            <a:xfrm>
              <a:off x="0" y="0"/>
              <a:ext cx="1000257" cy="164749"/>
            </a:xfrm>
            <a:custGeom>
              <a:avLst/>
              <a:gdLst/>
              <a:ahLst/>
              <a:cxnLst/>
              <a:rect l="l" t="t" r="r" b="b"/>
              <a:pathLst>
                <a:path w="1000257" h="164749">
                  <a:moveTo>
                    <a:pt x="82375" y="0"/>
                  </a:moveTo>
                  <a:lnTo>
                    <a:pt x="917883" y="0"/>
                  </a:lnTo>
                  <a:cubicBezTo>
                    <a:pt x="963377" y="0"/>
                    <a:pt x="1000257" y="36880"/>
                    <a:pt x="1000257" y="82375"/>
                  </a:cubicBezTo>
                  <a:lnTo>
                    <a:pt x="1000257" y="82375"/>
                  </a:lnTo>
                  <a:cubicBezTo>
                    <a:pt x="1000257" y="127869"/>
                    <a:pt x="963377" y="164749"/>
                    <a:pt x="917883" y="164749"/>
                  </a:cubicBezTo>
                  <a:lnTo>
                    <a:pt x="82375" y="164749"/>
                  </a:lnTo>
                  <a:cubicBezTo>
                    <a:pt x="36880" y="164749"/>
                    <a:pt x="0" y="127869"/>
                    <a:pt x="0" y="82375"/>
                  </a:cubicBezTo>
                  <a:lnTo>
                    <a:pt x="0" y="82375"/>
                  </a:lnTo>
                  <a:cubicBezTo>
                    <a:pt x="0" y="36880"/>
                    <a:pt x="36880" y="0"/>
                    <a:pt x="82375" y="0"/>
                  </a:cubicBezTo>
                  <a:close/>
                </a:path>
              </a:pathLst>
            </a:custGeom>
            <a:solidFill>
              <a:srgbClr val="186D81"/>
            </a:solidFill>
          </p:spPr>
        </p:sp>
        <p:sp>
          <p:nvSpPr>
            <p:cNvPr id="15" name="TextBox 15"/>
            <p:cNvSpPr txBox="1"/>
            <p:nvPr/>
          </p:nvSpPr>
          <p:spPr>
            <a:xfrm>
              <a:off x="0" y="-38100"/>
              <a:ext cx="1000257" cy="202849"/>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673428" y="611140"/>
            <a:ext cx="12055543" cy="2455475"/>
            <a:chOff x="0" y="0"/>
            <a:chExt cx="3175122" cy="646709"/>
          </a:xfrm>
        </p:grpSpPr>
        <p:sp>
          <p:nvSpPr>
            <p:cNvPr id="17" name="Freeform 17"/>
            <p:cNvSpPr/>
            <p:nvPr/>
          </p:nvSpPr>
          <p:spPr>
            <a:xfrm>
              <a:off x="0" y="0"/>
              <a:ext cx="3175122" cy="646709"/>
            </a:xfrm>
            <a:custGeom>
              <a:avLst/>
              <a:gdLst/>
              <a:ahLst/>
              <a:cxnLst/>
              <a:rect l="l" t="t" r="r" b="b"/>
              <a:pathLst>
                <a:path w="3175122" h="646709">
                  <a:moveTo>
                    <a:pt x="18623" y="0"/>
                  </a:moveTo>
                  <a:lnTo>
                    <a:pt x="3156499" y="0"/>
                  </a:lnTo>
                  <a:cubicBezTo>
                    <a:pt x="3166784" y="0"/>
                    <a:pt x="3175122" y="8338"/>
                    <a:pt x="3175122" y="18623"/>
                  </a:cubicBezTo>
                  <a:lnTo>
                    <a:pt x="3175122" y="628086"/>
                  </a:lnTo>
                  <a:cubicBezTo>
                    <a:pt x="3175122" y="638371"/>
                    <a:pt x="3166784" y="646709"/>
                    <a:pt x="3156499" y="646709"/>
                  </a:cubicBezTo>
                  <a:lnTo>
                    <a:pt x="18623" y="646709"/>
                  </a:lnTo>
                  <a:cubicBezTo>
                    <a:pt x="8338" y="646709"/>
                    <a:pt x="0" y="638371"/>
                    <a:pt x="0" y="628086"/>
                  </a:cubicBezTo>
                  <a:lnTo>
                    <a:pt x="0" y="18623"/>
                  </a:lnTo>
                  <a:cubicBezTo>
                    <a:pt x="0" y="8338"/>
                    <a:pt x="8338" y="0"/>
                    <a:pt x="18623" y="0"/>
                  </a:cubicBezTo>
                  <a:close/>
                </a:path>
              </a:pathLst>
            </a:custGeom>
            <a:solidFill>
              <a:srgbClr val="000000">
                <a:alpha val="0"/>
              </a:srgbClr>
            </a:solidFill>
            <a:ln w="19050" cap="rnd">
              <a:solidFill>
                <a:srgbClr val="186D81"/>
              </a:solidFill>
              <a:prstDash val="sysDot"/>
              <a:round/>
            </a:ln>
          </p:spPr>
        </p:sp>
        <p:sp>
          <p:nvSpPr>
            <p:cNvPr id="18" name="TextBox 18"/>
            <p:cNvSpPr txBox="1"/>
            <p:nvPr/>
          </p:nvSpPr>
          <p:spPr>
            <a:xfrm>
              <a:off x="0" y="-38100"/>
              <a:ext cx="3175122" cy="68480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610909" y="307899"/>
            <a:ext cx="2987357" cy="625532"/>
            <a:chOff x="0" y="0"/>
            <a:chExt cx="786794" cy="164749"/>
          </a:xfrm>
        </p:grpSpPr>
        <p:sp>
          <p:nvSpPr>
            <p:cNvPr id="20" name="Freeform 20"/>
            <p:cNvSpPr/>
            <p:nvPr/>
          </p:nvSpPr>
          <p:spPr>
            <a:xfrm>
              <a:off x="0" y="0"/>
              <a:ext cx="786794" cy="164749"/>
            </a:xfrm>
            <a:custGeom>
              <a:avLst/>
              <a:gdLst/>
              <a:ahLst/>
              <a:cxnLst/>
              <a:rect l="l" t="t" r="r" b="b"/>
              <a:pathLst>
                <a:path w="786794" h="164749">
                  <a:moveTo>
                    <a:pt x="82375" y="0"/>
                  </a:moveTo>
                  <a:lnTo>
                    <a:pt x="704419" y="0"/>
                  </a:lnTo>
                  <a:cubicBezTo>
                    <a:pt x="749913" y="0"/>
                    <a:pt x="786794" y="36880"/>
                    <a:pt x="786794" y="82375"/>
                  </a:cubicBezTo>
                  <a:lnTo>
                    <a:pt x="786794" y="82375"/>
                  </a:lnTo>
                  <a:cubicBezTo>
                    <a:pt x="786794" y="104222"/>
                    <a:pt x="778115" y="125174"/>
                    <a:pt x="762667" y="140622"/>
                  </a:cubicBezTo>
                  <a:cubicBezTo>
                    <a:pt x="747218" y="156070"/>
                    <a:pt x="726266" y="164749"/>
                    <a:pt x="704419" y="164749"/>
                  </a:cubicBezTo>
                  <a:lnTo>
                    <a:pt x="82375" y="164749"/>
                  </a:lnTo>
                  <a:cubicBezTo>
                    <a:pt x="36880" y="164749"/>
                    <a:pt x="0" y="127869"/>
                    <a:pt x="0" y="82375"/>
                  </a:cubicBezTo>
                  <a:lnTo>
                    <a:pt x="0" y="82375"/>
                  </a:lnTo>
                  <a:cubicBezTo>
                    <a:pt x="0" y="36880"/>
                    <a:pt x="36880" y="0"/>
                    <a:pt x="82375" y="0"/>
                  </a:cubicBezTo>
                  <a:close/>
                </a:path>
              </a:pathLst>
            </a:custGeom>
            <a:solidFill>
              <a:srgbClr val="186D81"/>
            </a:solidFill>
          </p:spPr>
        </p:sp>
        <p:sp>
          <p:nvSpPr>
            <p:cNvPr id="21" name="TextBox 21"/>
            <p:cNvSpPr txBox="1"/>
            <p:nvPr/>
          </p:nvSpPr>
          <p:spPr>
            <a:xfrm>
              <a:off x="0" y="-38100"/>
              <a:ext cx="786794" cy="202849"/>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5767293" y="7229661"/>
            <a:ext cx="11712641" cy="2342647"/>
            <a:chOff x="0" y="0"/>
            <a:chExt cx="3084811" cy="616993"/>
          </a:xfrm>
        </p:grpSpPr>
        <p:sp>
          <p:nvSpPr>
            <p:cNvPr id="23" name="Freeform 23"/>
            <p:cNvSpPr/>
            <p:nvPr/>
          </p:nvSpPr>
          <p:spPr>
            <a:xfrm>
              <a:off x="0" y="0"/>
              <a:ext cx="3084811" cy="616993"/>
            </a:xfrm>
            <a:custGeom>
              <a:avLst/>
              <a:gdLst/>
              <a:ahLst/>
              <a:cxnLst/>
              <a:rect l="l" t="t" r="r" b="b"/>
              <a:pathLst>
                <a:path w="3084811" h="616993">
                  <a:moveTo>
                    <a:pt x="19169" y="0"/>
                  </a:moveTo>
                  <a:lnTo>
                    <a:pt x="3065642" y="0"/>
                  </a:lnTo>
                  <a:cubicBezTo>
                    <a:pt x="3070726" y="0"/>
                    <a:pt x="3075602" y="2020"/>
                    <a:pt x="3079197" y="5614"/>
                  </a:cubicBezTo>
                  <a:cubicBezTo>
                    <a:pt x="3082791" y="9209"/>
                    <a:pt x="3084811" y="14085"/>
                    <a:pt x="3084811" y="19169"/>
                  </a:cubicBezTo>
                  <a:lnTo>
                    <a:pt x="3084811" y="597825"/>
                  </a:lnTo>
                  <a:cubicBezTo>
                    <a:pt x="3084811" y="602909"/>
                    <a:pt x="3082791" y="607784"/>
                    <a:pt x="3079197" y="611379"/>
                  </a:cubicBezTo>
                  <a:cubicBezTo>
                    <a:pt x="3075602" y="614974"/>
                    <a:pt x="3070726" y="616993"/>
                    <a:pt x="3065642" y="616993"/>
                  </a:cubicBezTo>
                  <a:lnTo>
                    <a:pt x="19169" y="616993"/>
                  </a:lnTo>
                  <a:cubicBezTo>
                    <a:pt x="14085" y="616993"/>
                    <a:pt x="9209" y="614974"/>
                    <a:pt x="5614" y="611379"/>
                  </a:cubicBezTo>
                  <a:cubicBezTo>
                    <a:pt x="2020" y="607784"/>
                    <a:pt x="0" y="602909"/>
                    <a:pt x="0" y="597825"/>
                  </a:cubicBezTo>
                  <a:lnTo>
                    <a:pt x="0" y="19169"/>
                  </a:lnTo>
                  <a:cubicBezTo>
                    <a:pt x="0" y="14085"/>
                    <a:pt x="2020" y="9209"/>
                    <a:pt x="5614" y="5614"/>
                  </a:cubicBezTo>
                  <a:cubicBezTo>
                    <a:pt x="9209" y="2020"/>
                    <a:pt x="14085" y="0"/>
                    <a:pt x="19169" y="0"/>
                  </a:cubicBezTo>
                  <a:close/>
                </a:path>
              </a:pathLst>
            </a:custGeom>
            <a:solidFill>
              <a:srgbClr val="000000">
                <a:alpha val="0"/>
              </a:srgbClr>
            </a:solidFill>
            <a:ln w="19050" cap="rnd">
              <a:solidFill>
                <a:srgbClr val="186D81"/>
              </a:solidFill>
              <a:prstDash val="sysDot"/>
              <a:round/>
            </a:ln>
          </p:spPr>
        </p:sp>
        <p:sp>
          <p:nvSpPr>
            <p:cNvPr id="24" name="TextBox 24"/>
            <p:cNvSpPr txBox="1"/>
            <p:nvPr/>
          </p:nvSpPr>
          <p:spPr>
            <a:xfrm>
              <a:off x="0" y="-38100"/>
              <a:ext cx="3084811" cy="655093"/>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227791" y="3828610"/>
            <a:ext cx="4612745" cy="1766509"/>
          </a:xfrm>
          <a:prstGeom prst="rect">
            <a:avLst/>
          </a:prstGeom>
        </p:spPr>
        <p:txBody>
          <a:bodyPr lIns="0" tIns="0" rIns="0" bIns="0" rtlCol="0" anchor="t">
            <a:spAutoFit/>
          </a:bodyPr>
          <a:lstStyle/>
          <a:p>
            <a:pPr algn="ctr">
              <a:lnSpc>
                <a:spcPts val="7108"/>
              </a:lnSpc>
              <a:spcBef>
                <a:spcPct val="0"/>
              </a:spcBef>
            </a:pPr>
            <a:r>
              <a:rPr lang="en-US" sz="5077">
                <a:solidFill>
                  <a:srgbClr val="FEFEFE"/>
                </a:solidFill>
                <a:latin typeface="Canva Sans Bold"/>
              </a:rPr>
              <a:t>Conclusions &amp; Implications</a:t>
            </a:r>
          </a:p>
        </p:txBody>
      </p:sp>
      <p:sp>
        <p:nvSpPr>
          <p:cNvPr id="26" name="TextBox 26"/>
          <p:cNvSpPr txBox="1"/>
          <p:nvPr/>
        </p:nvSpPr>
        <p:spPr>
          <a:xfrm>
            <a:off x="5906012" y="405717"/>
            <a:ext cx="2549551" cy="372745"/>
          </a:xfrm>
          <a:prstGeom prst="rect">
            <a:avLst/>
          </a:prstGeom>
        </p:spPr>
        <p:txBody>
          <a:bodyPr lIns="0" tIns="0" rIns="0" bIns="0" rtlCol="0" anchor="t">
            <a:spAutoFit/>
          </a:bodyPr>
          <a:lstStyle/>
          <a:p>
            <a:pPr>
              <a:lnSpc>
                <a:spcPts val="3079"/>
              </a:lnSpc>
            </a:pPr>
            <a:r>
              <a:rPr lang="en-US" sz="2199">
                <a:solidFill>
                  <a:srgbClr val="FFFFFF"/>
                </a:solidFill>
                <a:latin typeface="Canva Sans Bold"/>
              </a:rPr>
              <a:t>Service provision </a:t>
            </a:r>
          </a:p>
        </p:txBody>
      </p:sp>
      <p:sp>
        <p:nvSpPr>
          <p:cNvPr id="27" name="TextBox 27"/>
          <p:cNvSpPr txBox="1"/>
          <p:nvPr/>
        </p:nvSpPr>
        <p:spPr>
          <a:xfrm>
            <a:off x="5906012" y="2167828"/>
            <a:ext cx="11602497" cy="692150"/>
          </a:xfrm>
          <a:prstGeom prst="rect">
            <a:avLst/>
          </a:prstGeom>
        </p:spPr>
        <p:txBody>
          <a:bodyPr lIns="0" tIns="0" rIns="0" bIns="0" rtlCol="0" anchor="t">
            <a:spAutoFit/>
          </a:bodyPr>
          <a:lstStyle/>
          <a:p>
            <a:pPr marL="431799" lvl="1" indent="-215899" algn="just">
              <a:lnSpc>
                <a:spcPts val="2799"/>
              </a:lnSpc>
              <a:buFont typeface="Arial"/>
              <a:buChar char="•"/>
            </a:pPr>
            <a:r>
              <a:rPr lang="en-US" sz="1999">
                <a:solidFill>
                  <a:srgbClr val="000000"/>
                </a:solidFill>
                <a:latin typeface="Canva Sans"/>
              </a:rPr>
              <a:t>Services that support both clinical and non-clinical staff for a range of traumatic experiences occurring within and outside of the workplace are key</a:t>
            </a:r>
          </a:p>
        </p:txBody>
      </p:sp>
      <p:sp>
        <p:nvSpPr>
          <p:cNvPr id="28" name="TextBox 28"/>
          <p:cNvSpPr txBox="1"/>
          <p:nvPr/>
        </p:nvSpPr>
        <p:spPr>
          <a:xfrm>
            <a:off x="5814918" y="7572987"/>
            <a:ext cx="11444382" cy="1649730"/>
          </a:xfrm>
          <a:prstGeom prst="rect">
            <a:avLst/>
          </a:prstGeom>
        </p:spPr>
        <p:txBody>
          <a:bodyPr lIns="0" tIns="0" rIns="0" bIns="0" rtlCol="0" anchor="t">
            <a:spAutoFit/>
          </a:bodyPr>
          <a:lstStyle/>
          <a:p>
            <a:pPr marL="431799" lvl="1" indent="-215899" algn="just">
              <a:lnSpc>
                <a:spcPts val="3359"/>
              </a:lnSpc>
              <a:buFont typeface="Arial"/>
              <a:buChar char="•"/>
            </a:pPr>
            <a:r>
              <a:rPr lang="en-US" sz="1999">
                <a:solidFill>
                  <a:srgbClr val="000000"/>
                </a:solidFill>
                <a:latin typeface="Canva Sans"/>
              </a:rPr>
              <a:t>Staff without social support were over-represented in referrals to the service, when compared to rates reported across the organisation (28% vs. 13.5%). </a:t>
            </a:r>
          </a:p>
          <a:p>
            <a:pPr marL="431799" lvl="1" indent="-215899" algn="just">
              <a:lnSpc>
                <a:spcPts val="3359"/>
              </a:lnSpc>
              <a:buFont typeface="Arial"/>
              <a:buChar char="•"/>
            </a:pPr>
            <a:r>
              <a:rPr lang="en-US" sz="1999">
                <a:solidFill>
                  <a:srgbClr val="000000"/>
                </a:solidFill>
                <a:latin typeface="Canva Sans"/>
              </a:rPr>
              <a:t>Interventions that improve social support access within the workforce (e.g., social skills training, community engagement programmes) should be implemented and evaluated. </a:t>
            </a:r>
          </a:p>
        </p:txBody>
      </p:sp>
      <p:sp>
        <p:nvSpPr>
          <p:cNvPr id="29" name="TextBox 29"/>
          <p:cNvSpPr txBox="1"/>
          <p:nvPr/>
        </p:nvSpPr>
        <p:spPr>
          <a:xfrm>
            <a:off x="5814918" y="1028003"/>
            <a:ext cx="11693591" cy="1044575"/>
          </a:xfrm>
          <a:prstGeom prst="rect">
            <a:avLst/>
          </a:prstGeom>
        </p:spPr>
        <p:txBody>
          <a:bodyPr lIns="0" tIns="0" rIns="0" bIns="0" rtlCol="0" anchor="t">
            <a:spAutoFit/>
          </a:bodyPr>
          <a:lstStyle/>
          <a:p>
            <a:pPr marL="431799" lvl="1" indent="-215899" algn="just">
              <a:lnSpc>
                <a:spcPts val="2799"/>
              </a:lnSpc>
              <a:buFont typeface="Arial"/>
              <a:buChar char="•"/>
            </a:pPr>
            <a:r>
              <a:rPr lang="en-US" sz="1999">
                <a:solidFill>
                  <a:srgbClr val="000000"/>
                </a:solidFill>
                <a:latin typeface="Canva Sans"/>
              </a:rPr>
              <a:t>In consideration of the ongoing exposure to trauma in secure MH settings, challenges in accessing statutory MH services, and the brief nature of EAPs, organisations have a responsibility for the provision of more comprehensive support. </a:t>
            </a:r>
          </a:p>
        </p:txBody>
      </p:sp>
      <p:sp>
        <p:nvSpPr>
          <p:cNvPr id="30" name="TextBox 30"/>
          <p:cNvSpPr txBox="1"/>
          <p:nvPr/>
        </p:nvSpPr>
        <p:spPr>
          <a:xfrm>
            <a:off x="5795868" y="6997649"/>
            <a:ext cx="3593842" cy="372745"/>
          </a:xfrm>
          <a:prstGeom prst="rect">
            <a:avLst/>
          </a:prstGeom>
        </p:spPr>
        <p:txBody>
          <a:bodyPr lIns="0" tIns="0" rIns="0" bIns="0" rtlCol="0" anchor="t">
            <a:spAutoFit/>
          </a:bodyPr>
          <a:lstStyle/>
          <a:p>
            <a:pPr>
              <a:lnSpc>
                <a:spcPts val="3079"/>
              </a:lnSpc>
            </a:pPr>
            <a:r>
              <a:rPr lang="en-US" sz="2199">
                <a:solidFill>
                  <a:srgbClr val="FFFFFF"/>
                </a:solidFill>
                <a:latin typeface="Canva Sans Bold"/>
              </a:rPr>
              <a:t>Bolstering social support </a:t>
            </a:r>
          </a:p>
        </p:txBody>
      </p:sp>
      <p:grpSp>
        <p:nvGrpSpPr>
          <p:cNvPr id="31" name="Group 31"/>
          <p:cNvGrpSpPr/>
          <p:nvPr/>
        </p:nvGrpSpPr>
        <p:grpSpPr>
          <a:xfrm>
            <a:off x="5639484" y="3432775"/>
            <a:ext cx="5359030" cy="625532"/>
            <a:chOff x="0" y="0"/>
            <a:chExt cx="1411432" cy="164749"/>
          </a:xfrm>
        </p:grpSpPr>
        <p:sp>
          <p:nvSpPr>
            <p:cNvPr id="32" name="Freeform 32"/>
            <p:cNvSpPr/>
            <p:nvPr/>
          </p:nvSpPr>
          <p:spPr>
            <a:xfrm>
              <a:off x="0" y="0"/>
              <a:ext cx="1411432" cy="164749"/>
            </a:xfrm>
            <a:custGeom>
              <a:avLst/>
              <a:gdLst/>
              <a:ahLst/>
              <a:cxnLst/>
              <a:rect l="l" t="t" r="r" b="b"/>
              <a:pathLst>
                <a:path w="1411432" h="164749">
                  <a:moveTo>
                    <a:pt x="73677" y="0"/>
                  </a:moveTo>
                  <a:lnTo>
                    <a:pt x="1337755" y="0"/>
                  </a:lnTo>
                  <a:cubicBezTo>
                    <a:pt x="1357295" y="0"/>
                    <a:pt x="1376035" y="7762"/>
                    <a:pt x="1389852" y="21580"/>
                  </a:cubicBezTo>
                  <a:cubicBezTo>
                    <a:pt x="1403669" y="35397"/>
                    <a:pt x="1411432" y="54137"/>
                    <a:pt x="1411432" y="73677"/>
                  </a:cubicBezTo>
                  <a:lnTo>
                    <a:pt x="1411432" y="91072"/>
                  </a:lnTo>
                  <a:cubicBezTo>
                    <a:pt x="1411432" y="110612"/>
                    <a:pt x="1403669" y="129352"/>
                    <a:pt x="1389852" y="143170"/>
                  </a:cubicBezTo>
                  <a:cubicBezTo>
                    <a:pt x="1376035" y="156987"/>
                    <a:pt x="1357295" y="164749"/>
                    <a:pt x="1337755" y="164749"/>
                  </a:cubicBezTo>
                  <a:lnTo>
                    <a:pt x="73677" y="164749"/>
                  </a:lnTo>
                  <a:cubicBezTo>
                    <a:pt x="32986" y="164749"/>
                    <a:pt x="0" y="131763"/>
                    <a:pt x="0" y="91072"/>
                  </a:cubicBezTo>
                  <a:lnTo>
                    <a:pt x="0" y="73677"/>
                  </a:lnTo>
                  <a:cubicBezTo>
                    <a:pt x="0" y="32986"/>
                    <a:pt x="32986" y="0"/>
                    <a:pt x="73677" y="0"/>
                  </a:cubicBezTo>
                  <a:close/>
                </a:path>
              </a:pathLst>
            </a:custGeom>
            <a:solidFill>
              <a:srgbClr val="186D81"/>
            </a:solidFill>
          </p:spPr>
        </p:sp>
        <p:sp>
          <p:nvSpPr>
            <p:cNvPr id="33" name="TextBox 33"/>
            <p:cNvSpPr txBox="1"/>
            <p:nvPr/>
          </p:nvSpPr>
          <p:spPr>
            <a:xfrm>
              <a:off x="0" y="-38100"/>
              <a:ext cx="1411432" cy="202849"/>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5795868" y="3753081"/>
            <a:ext cx="11712641" cy="2670282"/>
            <a:chOff x="0" y="0"/>
            <a:chExt cx="3084811" cy="703284"/>
          </a:xfrm>
        </p:grpSpPr>
        <p:sp>
          <p:nvSpPr>
            <p:cNvPr id="35" name="Freeform 35"/>
            <p:cNvSpPr/>
            <p:nvPr/>
          </p:nvSpPr>
          <p:spPr>
            <a:xfrm>
              <a:off x="0" y="0"/>
              <a:ext cx="3084811" cy="703284"/>
            </a:xfrm>
            <a:custGeom>
              <a:avLst/>
              <a:gdLst/>
              <a:ahLst/>
              <a:cxnLst/>
              <a:rect l="l" t="t" r="r" b="b"/>
              <a:pathLst>
                <a:path w="3084811" h="703284">
                  <a:moveTo>
                    <a:pt x="19169" y="0"/>
                  </a:moveTo>
                  <a:lnTo>
                    <a:pt x="3065642" y="0"/>
                  </a:lnTo>
                  <a:cubicBezTo>
                    <a:pt x="3070726" y="0"/>
                    <a:pt x="3075602" y="2020"/>
                    <a:pt x="3079197" y="5614"/>
                  </a:cubicBezTo>
                  <a:cubicBezTo>
                    <a:pt x="3082791" y="9209"/>
                    <a:pt x="3084811" y="14085"/>
                    <a:pt x="3084811" y="19169"/>
                  </a:cubicBezTo>
                  <a:lnTo>
                    <a:pt x="3084811" y="684115"/>
                  </a:lnTo>
                  <a:cubicBezTo>
                    <a:pt x="3084811" y="689199"/>
                    <a:pt x="3082791" y="694075"/>
                    <a:pt x="3079197" y="697670"/>
                  </a:cubicBezTo>
                  <a:cubicBezTo>
                    <a:pt x="3075602" y="701265"/>
                    <a:pt x="3070726" y="703284"/>
                    <a:pt x="3065642" y="703284"/>
                  </a:cubicBezTo>
                  <a:lnTo>
                    <a:pt x="19169" y="703284"/>
                  </a:lnTo>
                  <a:cubicBezTo>
                    <a:pt x="14085" y="703284"/>
                    <a:pt x="9209" y="701265"/>
                    <a:pt x="5614" y="697670"/>
                  </a:cubicBezTo>
                  <a:cubicBezTo>
                    <a:pt x="2020" y="694075"/>
                    <a:pt x="0" y="689199"/>
                    <a:pt x="0" y="684115"/>
                  </a:cubicBezTo>
                  <a:lnTo>
                    <a:pt x="0" y="19169"/>
                  </a:lnTo>
                  <a:cubicBezTo>
                    <a:pt x="0" y="14085"/>
                    <a:pt x="2020" y="9209"/>
                    <a:pt x="5614" y="5614"/>
                  </a:cubicBezTo>
                  <a:cubicBezTo>
                    <a:pt x="9209" y="2020"/>
                    <a:pt x="14085" y="0"/>
                    <a:pt x="19169" y="0"/>
                  </a:cubicBezTo>
                  <a:close/>
                </a:path>
              </a:pathLst>
            </a:custGeom>
            <a:solidFill>
              <a:srgbClr val="000000">
                <a:alpha val="0"/>
              </a:srgbClr>
            </a:solidFill>
            <a:ln w="19050" cap="rnd">
              <a:solidFill>
                <a:srgbClr val="186D81"/>
              </a:solidFill>
              <a:prstDash val="sysDot"/>
              <a:round/>
            </a:ln>
          </p:spPr>
        </p:sp>
        <p:sp>
          <p:nvSpPr>
            <p:cNvPr id="36" name="TextBox 36"/>
            <p:cNvSpPr txBox="1"/>
            <p:nvPr/>
          </p:nvSpPr>
          <p:spPr>
            <a:xfrm>
              <a:off x="0" y="-38100"/>
              <a:ext cx="3084811" cy="741384"/>
            </a:xfrm>
            <a:prstGeom prst="rect">
              <a:avLst/>
            </a:prstGeom>
          </p:spPr>
          <p:txBody>
            <a:bodyPr lIns="50800" tIns="50800" rIns="50800" bIns="50800" rtlCol="0" anchor="ctr"/>
            <a:lstStyle/>
            <a:p>
              <a:pPr algn="ctr">
                <a:lnSpc>
                  <a:spcPts val="2659"/>
                </a:lnSpc>
              </a:pPr>
              <a:endParaRPr/>
            </a:p>
          </p:txBody>
        </p:sp>
      </p:grpSp>
      <p:sp>
        <p:nvSpPr>
          <p:cNvPr id="37" name="TextBox 37"/>
          <p:cNvSpPr txBox="1"/>
          <p:nvPr/>
        </p:nvSpPr>
        <p:spPr>
          <a:xfrm>
            <a:off x="5843493" y="4096407"/>
            <a:ext cx="11444382" cy="2068830"/>
          </a:xfrm>
          <a:prstGeom prst="rect">
            <a:avLst/>
          </a:prstGeom>
        </p:spPr>
        <p:txBody>
          <a:bodyPr lIns="0" tIns="0" rIns="0" bIns="0" rtlCol="0" anchor="t">
            <a:spAutoFit/>
          </a:bodyPr>
          <a:lstStyle/>
          <a:p>
            <a:pPr marL="431799" lvl="1" indent="-215899" algn="just">
              <a:lnSpc>
                <a:spcPts val="3359"/>
              </a:lnSpc>
              <a:buFont typeface="Arial"/>
              <a:buChar char="•"/>
            </a:pPr>
            <a:r>
              <a:rPr lang="en-US" sz="1999">
                <a:solidFill>
                  <a:srgbClr val="000000"/>
                </a:solidFill>
                <a:latin typeface="Canva Sans"/>
              </a:rPr>
              <a:t>The distress of staff working in healthcare is not confined to work-based experiences. </a:t>
            </a:r>
          </a:p>
          <a:p>
            <a:pPr marL="431799" lvl="1" indent="-215899" algn="just">
              <a:lnSpc>
                <a:spcPts val="3359"/>
              </a:lnSpc>
              <a:buFont typeface="Arial"/>
              <a:buChar char="•"/>
            </a:pPr>
            <a:r>
              <a:rPr lang="en-US" sz="1999">
                <a:solidFill>
                  <a:srgbClr val="000000"/>
                </a:solidFill>
                <a:latin typeface="Canva Sans"/>
              </a:rPr>
              <a:t>Staff accessing support for psychological incidents had the highest levels of depression and overall distress, and risk for suicidal thoughts, though were least likely to be absent from the workplace. </a:t>
            </a:r>
          </a:p>
          <a:p>
            <a:pPr marL="431799" lvl="1" indent="-215899" algn="just">
              <a:lnSpc>
                <a:spcPts val="3359"/>
              </a:lnSpc>
              <a:buFont typeface="Arial"/>
              <a:buChar char="•"/>
            </a:pPr>
            <a:r>
              <a:rPr lang="en-US" sz="1999">
                <a:solidFill>
                  <a:srgbClr val="000000"/>
                </a:solidFill>
                <a:latin typeface="Canva Sans"/>
              </a:rPr>
              <a:t>The impacts of psychological incidents may therefore not be as readily observable. </a:t>
            </a:r>
          </a:p>
        </p:txBody>
      </p:sp>
      <p:sp>
        <p:nvSpPr>
          <p:cNvPr id="38" name="TextBox 38"/>
          <p:cNvSpPr txBox="1"/>
          <p:nvPr/>
        </p:nvSpPr>
        <p:spPr>
          <a:xfrm>
            <a:off x="5853018" y="3521069"/>
            <a:ext cx="5010599" cy="372745"/>
          </a:xfrm>
          <a:prstGeom prst="rect">
            <a:avLst/>
          </a:prstGeom>
        </p:spPr>
        <p:txBody>
          <a:bodyPr lIns="0" tIns="0" rIns="0" bIns="0" rtlCol="0" anchor="t">
            <a:spAutoFit/>
          </a:bodyPr>
          <a:lstStyle/>
          <a:p>
            <a:pPr>
              <a:lnSpc>
                <a:spcPts val="3079"/>
              </a:lnSpc>
            </a:pPr>
            <a:r>
              <a:rPr lang="en-US" sz="2199">
                <a:solidFill>
                  <a:srgbClr val="FFFFFF"/>
                </a:solidFill>
                <a:latin typeface="Canva Sans Bold"/>
              </a:rPr>
              <a:t>Attending to psychological traumas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0000"/>
            </a:blip>
            <a:stretch>
              <a:fillRect l="-596" t="-7802" r="-524" b="-11969"/>
            </a:stretch>
          </a:blipFill>
        </p:spPr>
      </p:sp>
      <p:grpSp>
        <p:nvGrpSpPr>
          <p:cNvPr id="3" name="Group 3"/>
          <p:cNvGrpSpPr/>
          <p:nvPr/>
        </p:nvGrpSpPr>
        <p:grpSpPr>
          <a:xfrm>
            <a:off x="0" y="8635461"/>
            <a:ext cx="18288000" cy="1651539"/>
            <a:chOff x="0" y="0"/>
            <a:chExt cx="4816593" cy="434973"/>
          </a:xfrm>
        </p:grpSpPr>
        <p:sp>
          <p:nvSpPr>
            <p:cNvPr id="4" name="Freeform 4"/>
            <p:cNvSpPr/>
            <p:nvPr/>
          </p:nvSpPr>
          <p:spPr>
            <a:xfrm>
              <a:off x="0" y="0"/>
              <a:ext cx="4816592" cy="434973"/>
            </a:xfrm>
            <a:custGeom>
              <a:avLst/>
              <a:gdLst/>
              <a:ahLst/>
              <a:cxnLst/>
              <a:rect l="l" t="t" r="r" b="b"/>
              <a:pathLst>
                <a:path w="4816592" h="434973">
                  <a:moveTo>
                    <a:pt x="0" y="0"/>
                  </a:moveTo>
                  <a:lnTo>
                    <a:pt x="4816592" y="0"/>
                  </a:lnTo>
                  <a:lnTo>
                    <a:pt x="4816592" y="434973"/>
                  </a:lnTo>
                  <a:lnTo>
                    <a:pt x="0" y="434973"/>
                  </a:lnTo>
                  <a:close/>
                </a:path>
              </a:pathLst>
            </a:custGeom>
            <a:solidFill>
              <a:srgbClr val="193E47">
                <a:alpha val="70980"/>
              </a:srgbClr>
            </a:solidFill>
          </p:spPr>
        </p:sp>
        <p:sp>
          <p:nvSpPr>
            <p:cNvPr id="5" name="TextBox 5"/>
            <p:cNvSpPr txBox="1"/>
            <p:nvPr/>
          </p:nvSpPr>
          <p:spPr>
            <a:xfrm>
              <a:off x="0" y="-38100"/>
              <a:ext cx="4816593" cy="47307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0"/>
            <a:ext cx="18288000" cy="1448916"/>
          </a:xfrm>
          <a:custGeom>
            <a:avLst/>
            <a:gdLst/>
            <a:ahLst/>
            <a:cxnLst/>
            <a:rect l="l" t="t" r="r" b="b"/>
            <a:pathLst>
              <a:path w="18288000" h="1448916">
                <a:moveTo>
                  <a:pt x="0" y="0"/>
                </a:moveTo>
                <a:lnTo>
                  <a:pt x="18288000" y="0"/>
                </a:lnTo>
                <a:lnTo>
                  <a:pt x="18288000" y="1448916"/>
                </a:lnTo>
                <a:lnTo>
                  <a:pt x="0" y="1448916"/>
                </a:lnTo>
                <a:lnTo>
                  <a:pt x="0" y="0"/>
                </a:lnTo>
                <a:close/>
              </a:path>
            </a:pathLst>
          </a:custGeom>
          <a:blipFill>
            <a:blip r:embed="rId4"/>
            <a:stretch>
              <a:fillRect t="-17143" b="-17143"/>
            </a:stretch>
          </a:blipFill>
        </p:spPr>
      </p:sp>
      <p:grpSp>
        <p:nvGrpSpPr>
          <p:cNvPr id="7" name="Group 7"/>
          <p:cNvGrpSpPr/>
          <p:nvPr/>
        </p:nvGrpSpPr>
        <p:grpSpPr>
          <a:xfrm>
            <a:off x="0" y="0"/>
            <a:ext cx="18288000" cy="1448916"/>
            <a:chOff x="0" y="0"/>
            <a:chExt cx="4816593" cy="381607"/>
          </a:xfrm>
        </p:grpSpPr>
        <p:sp>
          <p:nvSpPr>
            <p:cNvPr id="8" name="Freeform 8"/>
            <p:cNvSpPr/>
            <p:nvPr/>
          </p:nvSpPr>
          <p:spPr>
            <a:xfrm>
              <a:off x="0" y="0"/>
              <a:ext cx="4816592" cy="381607"/>
            </a:xfrm>
            <a:custGeom>
              <a:avLst/>
              <a:gdLst/>
              <a:ahLst/>
              <a:cxnLst/>
              <a:rect l="l" t="t" r="r" b="b"/>
              <a:pathLst>
                <a:path w="4816592" h="381607">
                  <a:moveTo>
                    <a:pt x="0" y="0"/>
                  </a:moveTo>
                  <a:lnTo>
                    <a:pt x="4816592" y="0"/>
                  </a:lnTo>
                  <a:lnTo>
                    <a:pt x="4816592" y="381607"/>
                  </a:lnTo>
                  <a:lnTo>
                    <a:pt x="0" y="381607"/>
                  </a:lnTo>
                  <a:close/>
                </a:path>
              </a:pathLst>
            </a:custGeom>
            <a:solidFill>
              <a:srgbClr val="193E47">
                <a:alpha val="30980"/>
              </a:srgbClr>
            </a:solidFill>
          </p:spPr>
        </p:sp>
        <p:sp>
          <p:nvSpPr>
            <p:cNvPr id="9" name="TextBox 9"/>
            <p:cNvSpPr txBox="1"/>
            <p:nvPr/>
          </p:nvSpPr>
          <p:spPr>
            <a:xfrm>
              <a:off x="0" y="-38100"/>
              <a:ext cx="4816593" cy="419707"/>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876387" y="284058"/>
            <a:ext cx="5097547" cy="880801"/>
          </a:xfrm>
          <a:custGeom>
            <a:avLst/>
            <a:gdLst/>
            <a:ahLst/>
            <a:cxnLst/>
            <a:rect l="l" t="t" r="r" b="b"/>
            <a:pathLst>
              <a:path w="5097547" h="880801">
                <a:moveTo>
                  <a:pt x="0" y="0"/>
                </a:moveTo>
                <a:lnTo>
                  <a:pt x="5097548" y="0"/>
                </a:lnTo>
                <a:lnTo>
                  <a:pt x="5097548" y="880800"/>
                </a:lnTo>
                <a:lnTo>
                  <a:pt x="0" y="880800"/>
                </a:lnTo>
                <a:lnTo>
                  <a:pt x="0" y="0"/>
                </a:lnTo>
                <a:close/>
              </a:path>
            </a:pathLst>
          </a:custGeom>
          <a:blipFill>
            <a:blip r:embed="rId5"/>
            <a:stretch>
              <a:fillRect/>
            </a:stretch>
          </a:blipFill>
        </p:spPr>
      </p:sp>
      <p:sp>
        <p:nvSpPr>
          <p:cNvPr id="11" name="Freeform 11"/>
          <p:cNvSpPr/>
          <p:nvPr/>
        </p:nvSpPr>
        <p:spPr>
          <a:xfrm>
            <a:off x="0" y="8635461"/>
            <a:ext cx="18288000" cy="1651539"/>
          </a:xfrm>
          <a:custGeom>
            <a:avLst/>
            <a:gdLst/>
            <a:ahLst/>
            <a:cxnLst/>
            <a:rect l="l" t="t" r="r" b="b"/>
            <a:pathLst>
              <a:path w="18288000" h="1651539">
                <a:moveTo>
                  <a:pt x="0" y="0"/>
                </a:moveTo>
                <a:lnTo>
                  <a:pt x="18288000" y="0"/>
                </a:lnTo>
                <a:lnTo>
                  <a:pt x="18288000" y="1651539"/>
                </a:lnTo>
                <a:lnTo>
                  <a:pt x="0" y="1651539"/>
                </a:lnTo>
                <a:lnTo>
                  <a:pt x="0" y="0"/>
                </a:lnTo>
                <a:close/>
              </a:path>
            </a:pathLst>
          </a:custGeom>
          <a:blipFill>
            <a:blip r:embed="rId4"/>
            <a:stretch>
              <a:fillRect l="-947" t="-4718" r="-947" b="-15325"/>
            </a:stretch>
          </a:blipFill>
        </p:spPr>
      </p:sp>
      <p:sp>
        <p:nvSpPr>
          <p:cNvPr id="12" name="Freeform 12"/>
          <p:cNvSpPr/>
          <p:nvPr/>
        </p:nvSpPr>
        <p:spPr>
          <a:xfrm>
            <a:off x="409864" y="143645"/>
            <a:ext cx="3377502" cy="1161626"/>
          </a:xfrm>
          <a:custGeom>
            <a:avLst/>
            <a:gdLst/>
            <a:ahLst/>
            <a:cxnLst/>
            <a:rect l="l" t="t" r="r" b="b"/>
            <a:pathLst>
              <a:path w="3377502" h="1161626">
                <a:moveTo>
                  <a:pt x="0" y="0"/>
                </a:moveTo>
                <a:lnTo>
                  <a:pt x="3377502" y="0"/>
                </a:lnTo>
                <a:lnTo>
                  <a:pt x="3377502" y="1161626"/>
                </a:lnTo>
                <a:lnTo>
                  <a:pt x="0" y="1161626"/>
                </a:lnTo>
                <a:lnTo>
                  <a:pt x="0" y="0"/>
                </a:lnTo>
                <a:close/>
              </a:path>
            </a:pathLst>
          </a:custGeom>
          <a:blipFill>
            <a:blip r:embed="rId6"/>
            <a:stretch>
              <a:fillRect/>
            </a:stretch>
          </a:blipFill>
        </p:spPr>
      </p:sp>
      <p:sp>
        <p:nvSpPr>
          <p:cNvPr id="13" name="Freeform 13"/>
          <p:cNvSpPr/>
          <p:nvPr/>
        </p:nvSpPr>
        <p:spPr>
          <a:xfrm>
            <a:off x="326323" y="9086229"/>
            <a:ext cx="750002" cy="750002"/>
          </a:xfrm>
          <a:custGeom>
            <a:avLst/>
            <a:gdLst/>
            <a:ahLst/>
            <a:cxnLst/>
            <a:rect l="l" t="t" r="r" b="b"/>
            <a:pathLst>
              <a:path w="750002" h="750002">
                <a:moveTo>
                  <a:pt x="0" y="0"/>
                </a:moveTo>
                <a:lnTo>
                  <a:pt x="750002" y="0"/>
                </a:lnTo>
                <a:lnTo>
                  <a:pt x="750002" y="750002"/>
                </a:lnTo>
                <a:lnTo>
                  <a:pt x="0" y="7500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12710545" y="9095754"/>
            <a:ext cx="750002" cy="750002"/>
          </a:xfrm>
          <a:custGeom>
            <a:avLst/>
            <a:gdLst/>
            <a:ahLst/>
            <a:cxnLst/>
            <a:rect l="l" t="t" r="r" b="b"/>
            <a:pathLst>
              <a:path w="750002" h="750002">
                <a:moveTo>
                  <a:pt x="0" y="0"/>
                </a:moveTo>
                <a:lnTo>
                  <a:pt x="750002" y="0"/>
                </a:lnTo>
                <a:lnTo>
                  <a:pt x="750002" y="750002"/>
                </a:lnTo>
                <a:lnTo>
                  <a:pt x="0" y="7500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1028700" y="4053578"/>
            <a:ext cx="16230600" cy="3782567"/>
          </a:xfrm>
          <a:prstGeom prst="rect">
            <a:avLst/>
          </a:prstGeom>
        </p:spPr>
        <p:txBody>
          <a:bodyPr lIns="0" tIns="0" rIns="0" bIns="0" rtlCol="0" anchor="t">
            <a:spAutoFit/>
          </a:bodyPr>
          <a:lstStyle/>
          <a:p>
            <a:pPr algn="ctr">
              <a:lnSpc>
                <a:spcPts val="5046"/>
              </a:lnSpc>
            </a:pPr>
            <a:r>
              <a:rPr lang="en-US" sz="2900">
                <a:solidFill>
                  <a:srgbClr val="FFFFFF"/>
                </a:solidFill>
                <a:latin typeface="Canva Sans Bold"/>
              </a:rPr>
              <a:t>Full paper: </a:t>
            </a:r>
          </a:p>
          <a:p>
            <a:pPr algn="ctr">
              <a:lnSpc>
                <a:spcPts val="5046"/>
              </a:lnSpc>
            </a:pPr>
            <a:r>
              <a:rPr lang="en-US" sz="2900">
                <a:solidFill>
                  <a:srgbClr val="FFFFFF"/>
                </a:solidFill>
                <a:latin typeface="Canva Sans"/>
              </a:rPr>
              <a:t>Morris, D. J., Webb, E. L., Worsfold, J., &amp; Greenwood, A. (2023). Exploring the psychosocial and wellbeing needs of staff accessing trauma support in forensic mental health services in the UK: Relations with demographic, occupational and trauma event characteristics. </a:t>
            </a:r>
            <a:r>
              <a:rPr lang="en-US" sz="2900">
                <a:solidFill>
                  <a:srgbClr val="FFFFFF"/>
                </a:solidFill>
                <a:latin typeface="Canva Sans Italics"/>
              </a:rPr>
              <a:t>International Journal of Forensic Mental Health. </a:t>
            </a:r>
            <a:r>
              <a:rPr lang="en-US" sz="2900" u="sng">
                <a:solidFill>
                  <a:srgbClr val="FFFFFF"/>
                </a:solidFill>
                <a:latin typeface="Canva Sans"/>
              </a:rPr>
              <a:t>https://doi.org/10.1080/14999013.2023.2183530</a:t>
            </a:r>
            <a:r>
              <a:rPr lang="en-US" sz="2900">
                <a:solidFill>
                  <a:srgbClr val="FFFFFF"/>
                </a:solidFill>
                <a:latin typeface="Canva Sans"/>
              </a:rPr>
              <a:t> </a:t>
            </a:r>
          </a:p>
        </p:txBody>
      </p:sp>
      <p:sp>
        <p:nvSpPr>
          <p:cNvPr id="16" name="TextBox 16"/>
          <p:cNvSpPr txBox="1"/>
          <p:nvPr/>
        </p:nvSpPr>
        <p:spPr>
          <a:xfrm>
            <a:off x="1579632" y="1729073"/>
            <a:ext cx="15128735" cy="1217295"/>
          </a:xfrm>
          <a:prstGeom prst="rect">
            <a:avLst/>
          </a:prstGeom>
        </p:spPr>
        <p:txBody>
          <a:bodyPr lIns="0" tIns="0" rIns="0" bIns="0" rtlCol="0" anchor="t">
            <a:spAutoFit/>
          </a:bodyPr>
          <a:lstStyle/>
          <a:p>
            <a:pPr algn="ctr">
              <a:lnSpc>
                <a:spcPts val="10440"/>
              </a:lnSpc>
            </a:pPr>
            <a:r>
              <a:rPr lang="en-US" sz="6000">
                <a:solidFill>
                  <a:srgbClr val="FFFFFF"/>
                </a:solidFill>
                <a:latin typeface="Canva Sans Bold"/>
              </a:rPr>
              <a:t>Thank you for listening </a:t>
            </a:r>
          </a:p>
        </p:txBody>
      </p:sp>
      <p:sp>
        <p:nvSpPr>
          <p:cNvPr id="17" name="TextBox 17"/>
          <p:cNvSpPr txBox="1"/>
          <p:nvPr/>
        </p:nvSpPr>
        <p:spPr>
          <a:xfrm>
            <a:off x="1294288" y="9083088"/>
            <a:ext cx="6982382" cy="603885"/>
          </a:xfrm>
          <a:prstGeom prst="rect">
            <a:avLst/>
          </a:prstGeom>
        </p:spPr>
        <p:txBody>
          <a:bodyPr lIns="0" tIns="0" rIns="0" bIns="0" rtlCol="0" anchor="t">
            <a:spAutoFit/>
          </a:bodyPr>
          <a:lstStyle/>
          <a:p>
            <a:pPr>
              <a:lnSpc>
                <a:spcPts val="5220"/>
              </a:lnSpc>
            </a:pPr>
            <a:r>
              <a:rPr lang="en-US" sz="3000">
                <a:solidFill>
                  <a:srgbClr val="FFFFFF"/>
                </a:solidFill>
                <a:latin typeface="Canva Sans Bold"/>
              </a:rPr>
              <a:t>CDCT@stah.org</a:t>
            </a:r>
          </a:p>
        </p:txBody>
      </p:sp>
      <p:sp>
        <p:nvSpPr>
          <p:cNvPr id="18" name="TextBox 18"/>
          <p:cNvSpPr txBox="1"/>
          <p:nvPr/>
        </p:nvSpPr>
        <p:spPr>
          <a:xfrm>
            <a:off x="13479597" y="9025938"/>
            <a:ext cx="4320146" cy="603885"/>
          </a:xfrm>
          <a:prstGeom prst="rect">
            <a:avLst/>
          </a:prstGeom>
        </p:spPr>
        <p:txBody>
          <a:bodyPr lIns="0" tIns="0" rIns="0" bIns="0" rtlCol="0" anchor="t">
            <a:spAutoFit/>
          </a:bodyPr>
          <a:lstStyle/>
          <a:p>
            <a:pPr algn="r">
              <a:lnSpc>
                <a:spcPts val="5220"/>
              </a:lnSpc>
            </a:pPr>
            <a:r>
              <a:rPr lang="en-US" sz="3000">
                <a:solidFill>
                  <a:srgbClr val="FFFFFF"/>
                </a:solidFill>
                <a:latin typeface="Canva Sans Bold"/>
              </a:rPr>
              <a:t>agreenwood@stah.org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1029</Words>
  <Application>Microsoft Office PowerPoint</Application>
  <PresentationFormat>Custom</PresentationFormat>
  <Paragraphs>99</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Canva Sans Italics</vt:lpstr>
      <vt:lpstr>Calibri</vt:lpstr>
      <vt:lpstr>Arial</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and wellbeing needs of staff accessing trauma support</dc:title>
  <cp:lastModifiedBy>Elanor Webb</cp:lastModifiedBy>
  <cp:revision>2</cp:revision>
  <dcterms:created xsi:type="dcterms:W3CDTF">2006-08-16T00:00:00Z</dcterms:created>
  <dcterms:modified xsi:type="dcterms:W3CDTF">2024-03-21T12:15:37Z</dcterms:modified>
  <dc:identifier>DAF_UCvs_eE</dc:identifier>
</cp:coreProperties>
</file>