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78AE318-1A06-4031-BDA4-86F2A7006B0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060BCD-7C92-E617-944F-0C928E0395A6}" name="Palmer Bethany (NSFT)" initials="PB(" userId="S::bethany.palmer1@nsft.nhs.uk::b9d39d12-9662-4ff9-91b9-c4d50b56aa9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nor Webb" initials="EW" lastIdx="3" clrIdx="0">
    <p:extLst>
      <p:ext uri="{19B8F6BF-5375-455C-9EA6-DF929625EA0E}">
        <p15:presenceInfo xmlns:p15="http://schemas.microsoft.com/office/powerpoint/2012/main" userId="S-1-5-21-1292428093-343818398-839522115-634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DD3BE5-42C4-4200-9B1C-62EF239671A7}" v="2" dt="2024-03-11T11:23:11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8/10/relationships/authors" Target="author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enacre Karine (NSFT)" userId="d149daa9-f89f-49f2-bf62-c0f786f0de95" providerId="ADAL" clId="{E3DD3BE5-42C4-4200-9B1C-62EF239671A7}"/>
    <pc:docChg chg="undo redo custSel modSld">
      <pc:chgData name="Greenacre Karine (NSFT)" userId="d149daa9-f89f-49f2-bf62-c0f786f0de95" providerId="ADAL" clId="{E3DD3BE5-42C4-4200-9B1C-62EF239671A7}" dt="2024-03-11T11:27:36.651" v="308" actId="1076"/>
      <pc:docMkLst>
        <pc:docMk/>
      </pc:docMkLst>
      <pc:sldChg chg="modSp mod delCm">
        <pc:chgData name="Greenacre Karine (NSFT)" userId="d149daa9-f89f-49f2-bf62-c0f786f0de95" providerId="ADAL" clId="{E3DD3BE5-42C4-4200-9B1C-62EF239671A7}" dt="2024-03-11T11:27:36.651" v="308" actId="1076"/>
        <pc:sldMkLst>
          <pc:docMk/>
          <pc:sldMk cId="440763188" sldId="256"/>
        </pc:sldMkLst>
        <pc:spChg chg="mod">
          <ac:chgData name="Greenacre Karine (NSFT)" userId="d149daa9-f89f-49f2-bf62-c0f786f0de95" providerId="ADAL" clId="{E3DD3BE5-42C4-4200-9B1C-62EF239671A7}" dt="2024-03-11T09:51:03.420" v="111" actId="27636"/>
          <ac:spMkLst>
            <pc:docMk/>
            <pc:sldMk cId="440763188" sldId="256"/>
            <ac:spMk id="2" creationId="{09F3D3C7-9A30-70CF-A2B0-7A15F03A85B1}"/>
          </ac:spMkLst>
        </pc:spChg>
        <pc:spChg chg="mod">
          <ac:chgData name="Greenacre Karine (NSFT)" userId="d149daa9-f89f-49f2-bf62-c0f786f0de95" providerId="ADAL" clId="{E3DD3BE5-42C4-4200-9B1C-62EF239671A7}" dt="2024-03-11T11:26:35.745" v="293" actId="1076"/>
          <ac:spMkLst>
            <pc:docMk/>
            <pc:sldMk cId="440763188" sldId="256"/>
            <ac:spMk id="3" creationId="{105FF82B-D4EF-0AC0-1EA6-A4A609FA4441}"/>
          </ac:spMkLst>
        </pc:spChg>
        <pc:spChg chg="mod">
          <ac:chgData name="Greenacre Karine (NSFT)" userId="d149daa9-f89f-49f2-bf62-c0f786f0de95" providerId="ADAL" clId="{E3DD3BE5-42C4-4200-9B1C-62EF239671A7}" dt="2024-03-11T09:51:41.507" v="116" actId="1076"/>
          <ac:spMkLst>
            <pc:docMk/>
            <pc:sldMk cId="440763188" sldId="256"/>
            <ac:spMk id="5" creationId="{38BF9EBA-9368-0C9F-AFF3-34399DE3B657}"/>
          </ac:spMkLst>
        </pc:spChg>
        <pc:spChg chg="mod">
          <ac:chgData name="Greenacre Karine (NSFT)" userId="d149daa9-f89f-49f2-bf62-c0f786f0de95" providerId="ADAL" clId="{E3DD3BE5-42C4-4200-9B1C-62EF239671A7}" dt="2024-03-11T11:17:58.611" v="199" actId="14100"/>
          <ac:spMkLst>
            <pc:docMk/>
            <pc:sldMk cId="440763188" sldId="256"/>
            <ac:spMk id="6" creationId="{21FFE117-FB35-4575-BD80-C385924509FC}"/>
          </ac:spMkLst>
        </pc:spChg>
        <pc:spChg chg="mod">
          <ac:chgData name="Greenacre Karine (NSFT)" userId="d149daa9-f89f-49f2-bf62-c0f786f0de95" providerId="ADAL" clId="{E3DD3BE5-42C4-4200-9B1C-62EF239671A7}" dt="2024-03-11T11:26:09.503" v="291" actId="14100"/>
          <ac:spMkLst>
            <pc:docMk/>
            <pc:sldMk cId="440763188" sldId="256"/>
            <ac:spMk id="7" creationId="{3B0E1AFB-1715-5346-AF1A-E8940CD69968}"/>
          </ac:spMkLst>
        </pc:spChg>
        <pc:spChg chg="mod">
          <ac:chgData name="Greenacre Karine (NSFT)" userId="d149daa9-f89f-49f2-bf62-c0f786f0de95" providerId="ADAL" clId="{E3DD3BE5-42C4-4200-9B1C-62EF239671A7}" dt="2024-03-11T11:18:26.266" v="203" actId="14100"/>
          <ac:spMkLst>
            <pc:docMk/>
            <pc:sldMk cId="440763188" sldId="256"/>
            <ac:spMk id="8" creationId="{CE55EA13-B823-E2C2-52D2-1B4FEFEC8E94}"/>
          </ac:spMkLst>
        </pc:spChg>
        <pc:spChg chg="mod">
          <ac:chgData name="Greenacre Karine (NSFT)" userId="d149daa9-f89f-49f2-bf62-c0f786f0de95" providerId="ADAL" clId="{E3DD3BE5-42C4-4200-9B1C-62EF239671A7}" dt="2024-03-11T11:25:02.097" v="273" actId="1076"/>
          <ac:spMkLst>
            <pc:docMk/>
            <pc:sldMk cId="440763188" sldId="256"/>
            <ac:spMk id="9" creationId="{39A3F879-8472-4E55-51D8-AEBA6BBFA8EA}"/>
          </ac:spMkLst>
        </pc:spChg>
        <pc:spChg chg="mod">
          <ac:chgData name="Greenacre Karine (NSFT)" userId="d149daa9-f89f-49f2-bf62-c0f786f0de95" providerId="ADAL" clId="{E3DD3BE5-42C4-4200-9B1C-62EF239671A7}" dt="2024-03-11T11:26:39.146" v="294" actId="1076"/>
          <ac:spMkLst>
            <pc:docMk/>
            <pc:sldMk cId="440763188" sldId="256"/>
            <ac:spMk id="10" creationId="{027C174E-BD97-365E-2310-A1E12A9A0A95}"/>
          </ac:spMkLst>
        </pc:spChg>
        <pc:spChg chg="mod">
          <ac:chgData name="Greenacre Karine (NSFT)" userId="d149daa9-f89f-49f2-bf62-c0f786f0de95" providerId="ADAL" clId="{E3DD3BE5-42C4-4200-9B1C-62EF239671A7}" dt="2024-03-11T11:18:16.361" v="201" actId="1076"/>
          <ac:spMkLst>
            <pc:docMk/>
            <pc:sldMk cId="440763188" sldId="256"/>
            <ac:spMk id="11" creationId="{FFA733B4-EE27-0309-E623-AA67A78076A0}"/>
          </ac:spMkLst>
        </pc:spChg>
        <pc:spChg chg="mod">
          <ac:chgData name="Greenacre Karine (NSFT)" userId="d149daa9-f89f-49f2-bf62-c0f786f0de95" providerId="ADAL" clId="{E3DD3BE5-42C4-4200-9B1C-62EF239671A7}" dt="2024-03-11T11:18:22.536" v="202" actId="1076"/>
          <ac:spMkLst>
            <pc:docMk/>
            <pc:sldMk cId="440763188" sldId="256"/>
            <ac:spMk id="12" creationId="{4A91EF01-55E5-5373-E21D-2C80829CA334}"/>
          </ac:spMkLst>
        </pc:spChg>
        <pc:spChg chg="mod">
          <ac:chgData name="Greenacre Karine (NSFT)" userId="d149daa9-f89f-49f2-bf62-c0f786f0de95" providerId="ADAL" clId="{E3DD3BE5-42C4-4200-9B1C-62EF239671A7}" dt="2024-03-11T11:27:36.651" v="308" actId="1076"/>
          <ac:spMkLst>
            <pc:docMk/>
            <pc:sldMk cId="440763188" sldId="256"/>
            <ac:spMk id="13" creationId="{99CCDFE7-6324-CAEE-1201-06E8370ECC5B}"/>
          </ac:spMkLst>
        </pc:spChg>
        <pc:spChg chg="mod">
          <ac:chgData name="Greenacre Karine (NSFT)" userId="d149daa9-f89f-49f2-bf62-c0f786f0de95" providerId="ADAL" clId="{E3DD3BE5-42C4-4200-9B1C-62EF239671A7}" dt="2024-03-11T11:27:10.953" v="303" actId="1076"/>
          <ac:spMkLst>
            <pc:docMk/>
            <pc:sldMk cId="440763188" sldId="256"/>
            <ac:spMk id="14" creationId="{883CFBE6-001B-FC83-9FDD-441BAE66E63A}"/>
          </ac:spMkLst>
        </pc:spChg>
        <pc:spChg chg="mod">
          <ac:chgData name="Greenacre Karine (NSFT)" userId="d149daa9-f89f-49f2-bf62-c0f786f0de95" providerId="ADAL" clId="{E3DD3BE5-42C4-4200-9B1C-62EF239671A7}" dt="2024-03-11T11:27:07.242" v="302" actId="1076"/>
          <ac:spMkLst>
            <pc:docMk/>
            <pc:sldMk cId="440763188" sldId="256"/>
            <ac:spMk id="16" creationId="{7752A32F-12AC-8AD8-F4F0-976AD6BE8015}"/>
          </ac:spMkLst>
        </pc:spChg>
        <pc:spChg chg="mod">
          <ac:chgData name="Greenacre Karine (NSFT)" userId="d149daa9-f89f-49f2-bf62-c0f786f0de95" providerId="ADAL" clId="{E3DD3BE5-42C4-4200-9B1C-62EF239671A7}" dt="2024-03-11T09:51:26.682" v="114" actId="1076"/>
          <ac:spMkLst>
            <pc:docMk/>
            <pc:sldMk cId="440763188" sldId="256"/>
            <ac:spMk id="19" creationId="{9C24613C-4AD1-5E74-638E-D33DEFF03792}"/>
          </ac:spMkLst>
        </pc:spChg>
        <pc:spChg chg="mod">
          <ac:chgData name="Greenacre Karine (NSFT)" userId="d149daa9-f89f-49f2-bf62-c0f786f0de95" providerId="ADAL" clId="{E3DD3BE5-42C4-4200-9B1C-62EF239671A7}" dt="2024-03-11T11:17:43.496" v="196" actId="14100"/>
          <ac:spMkLst>
            <pc:docMk/>
            <pc:sldMk cId="440763188" sldId="256"/>
            <ac:spMk id="20" creationId="{CC4692CB-16F5-D9F1-53DF-A15B265503EB}"/>
          </ac:spMkLst>
        </pc:spChg>
        <pc:spChg chg="mod">
          <ac:chgData name="Greenacre Karine (NSFT)" userId="d149daa9-f89f-49f2-bf62-c0f786f0de95" providerId="ADAL" clId="{E3DD3BE5-42C4-4200-9B1C-62EF239671A7}" dt="2024-03-11T11:27:18.417" v="305" actId="688"/>
          <ac:spMkLst>
            <pc:docMk/>
            <pc:sldMk cId="440763188" sldId="256"/>
            <ac:spMk id="21" creationId="{D0D73A25-A0AA-F890-1214-4C207ED13981}"/>
          </ac:spMkLst>
        </pc:spChg>
        <pc:spChg chg="mod">
          <ac:chgData name="Greenacre Karine (NSFT)" userId="d149daa9-f89f-49f2-bf62-c0f786f0de95" providerId="ADAL" clId="{E3DD3BE5-42C4-4200-9B1C-62EF239671A7}" dt="2024-03-11T11:27:22.705" v="306" actId="1076"/>
          <ac:spMkLst>
            <pc:docMk/>
            <pc:sldMk cId="440763188" sldId="256"/>
            <ac:spMk id="22" creationId="{191F4D92-70AE-9277-40C7-285B80C1120E}"/>
          </ac:spMkLst>
        </pc:spChg>
        <pc:graphicFrameChg chg="mod modGraphic">
          <ac:chgData name="Greenacre Karine (NSFT)" userId="d149daa9-f89f-49f2-bf62-c0f786f0de95" providerId="ADAL" clId="{E3DD3BE5-42C4-4200-9B1C-62EF239671A7}" dt="2024-03-11T11:24:58.833" v="272" actId="1076"/>
          <ac:graphicFrameMkLst>
            <pc:docMk/>
            <pc:sldMk cId="440763188" sldId="256"/>
            <ac:graphicFrameMk id="15" creationId="{D6D61693-F1B9-46F7-F0AF-06AACC419B51}"/>
          </ac:graphicFrameMkLst>
        </pc:graphicFrameChg>
        <pc:graphicFrameChg chg="mod">
          <ac:chgData name="Greenacre Karine (NSFT)" userId="d149daa9-f89f-49f2-bf62-c0f786f0de95" providerId="ADAL" clId="{E3DD3BE5-42C4-4200-9B1C-62EF239671A7}" dt="2024-03-11T11:23:16.589" v="245" actId="1076"/>
          <ac:graphicFrameMkLst>
            <pc:docMk/>
            <pc:sldMk cId="440763188" sldId="256"/>
            <ac:graphicFrameMk id="25" creationId="{F9C15BE0-2DFE-7AAE-6939-197583EB8804}"/>
          </ac:graphicFrameMkLst>
        </pc:graphicFrameChg>
        <pc:picChg chg="mod">
          <ac:chgData name="Greenacre Karine (NSFT)" userId="d149daa9-f89f-49f2-bf62-c0f786f0de95" providerId="ADAL" clId="{E3DD3BE5-42C4-4200-9B1C-62EF239671A7}" dt="2024-03-11T11:26:26.090" v="292" actId="14100"/>
          <ac:picMkLst>
            <pc:docMk/>
            <pc:sldMk cId="440763188" sldId="256"/>
            <ac:picMk id="4" creationId="{1114C46B-5356-BC3A-CCC8-47125309EF5B}"/>
          </ac:picMkLst>
        </pc:picChg>
        <pc:picChg chg="mod">
          <ac:chgData name="Greenacre Karine (NSFT)" userId="d149daa9-f89f-49f2-bf62-c0f786f0de95" providerId="ADAL" clId="{E3DD3BE5-42C4-4200-9B1C-62EF239671A7}" dt="2024-03-11T11:27:03.985" v="301" actId="14100"/>
          <ac:picMkLst>
            <pc:docMk/>
            <pc:sldMk cId="440763188" sldId="256"/>
            <ac:picMk id="18" creationId="{91BCB1C1-FDB6-4D7D-AE06-B801DE55069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62E5B2-CF6E-43F0-8080-8049BF818809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805D775-6581-4075-ABF0-22C46C36C74D}">
      <dgm:prSet phldrT="[Text]"/>
      <dgm:spPr/>
      <dgm:t>
        <a:bodyPr/>
        <a:lstStyle/>
        <a:p>
          <a:r>
            <a:rPr lang="en-GB" dirty="0"/>
            <a:t>Qualitative Themes</a:t>
          </a:r>
        </a:p>
      </dgm:t>
    </dgm:pt>
    <dgm:pt modelId="{5A0195A4-393A-400B-A983-F456EBD88FEB}" type="parTrans" cxnId="{A13570A3-BD6A-4D97-8DB1-CD8EDA16BDD3}">
      <dgm:prSet/>
      <dgm:spPr/>
      <dgm:t>
        <a:bodyPr/>
        <a:lstStyle/>
        <a:p>
          <a:endParaRPr lang="en-GB"/>
        </a:p>
      </dgm:t>
    </dgm:pt>
    <dgm:pt modelId="{AB6277FF-A3D6-41A6-8D7E-1AC1CDF024C0}" type="sibTrans" cxnId="{A13570A3-BD6A-4D97-8DB1-CD8EDA16BDD3}">
      <dgm:prSet/>
      <dgm:spPr/>
      <dgm:t>
        <a:bodyPr/>
        <a:lstStyle/>
        <a:p>
          <a:endParaRPr lang="en-GB"/>
        </a:p>
      </dgm:t>
    </dgm:pt>
    <dgm:pt modelId="{76324175-55DE-4598-9043-CA950DE3128F}">
      <dgm:prSet phldrT="[Text]"/>
      <dgm:spPr/>
      <dgm:t>
        <a:bodyPr/>
        <a:lstStyle/>
        <a:p>
          <a:r>
            <a:rPr lang="en-GB" dirty="0"/>
            <a:t>Journey of Detention</a:t>
          </a:r>
        </a:p>
      </dgm:t>
    </dgm:pt>
    <dgm:pt modelId="{937F8767-DA09-4F6F-8315-E79F667C010A}" type="parTrans" cxnId="{C714AA57-F002-428F-B049-7935C64B9888}">
      <dgm:prSet/>
      <dgm:spPr/>
      <dgm:t>
        <a:bodyPr/>
        <a:lstStyle/>
        <a:p>
          <a:endParaRPr lang="en-GB"/>
        </a:p>
      </dgm:t>
    </dgm:pt>
    <dgm:pt modelId="{850CC053-E443-4E2F-918F-BBCA6952BD9E}" type="sibTrans" cxnId="{C714AA57-F002-428F-B049-7935C64B9888}">
      <dgm:prSet/>
      <dgm:spPr/>
      <dgm:t>
        <a:bodyPr/>
        <a:lstStyle/>
        <a:p>
          <a:endParaRPr lang="en-GB"/>
        </a:p>
      </dgm:t>
    </dgm:pt>
    <dgm:pt modelId="{1A43D8EB-40A8-4EFF-9BF5-1BB195091515}">
      <dgm:prSet phldrT="[Text]"/>
      <dgm:spPr/>
      <dgm:t>
        <a:bodyPr/>
        <a:lstStyle/>
        <a:p>
          <a:r>
            <a:rPr lang="en-GB" dirty="0"/>
            <a:t>Conditions for successful EMDR</a:t>
          </a:r>
        </a:p>
      </dgm:t>
    </dgm:pt>
    <dgm:pt modelId="{938F9D33-13F2-4F36-A289-F44A5E2E4348}" type="parTrans" cxnId="{902E7B5A-36A6-4D85-B894-34A22906AF2E}">
      <dgm:prSet/>
      <dgm:spPr/>
      <dgm:t>
        <a:bodyPr/>
        <a:lstStyle/>
        <a:p>
          <a:endParaRPr lang="en-GB"/>
        </a:p>
      </dgm:t>
    </dgm:pt>
    <dgm:pt modelId="{2337F12E-9811-4132-9D66-94E3514F8E6C}" type="sibTrans" cxnId="{902E7B5A-36A6-4D85-B894-34A22906AF2E}">
      <dgm:prSet/>
      <dgm:spPr/>
      <dgm:t>
        <a:bodyPr/>
        <a:lstStyle/>
        <a:p>
          <a:endParaRPr lang="en-GB"/>
        </a:p>
      </dgm:t>
    </dgm:pt>
    <dgm:pt modelId="{19AAD139-08E6-42CD-8D26-AE12BD6CC5B0}">
      <dgm:prSet phldrT="[Text]"/>
      <dgm:spPr/>
      <dgm:t>
        <a:bodyPr/>
        <a:lstStyle/>
        <a:p>
          <a:r>
            <a:rPr lang="en-GB" dirty="0"/>
            <a:t>Therapeutic Processes</a:t>
          </a:r>
        </a:p>
      </dgm:t>
    </dgm:pt>
    <dgm:pt modelId="{FF9C68E9-8D86-40A0-AF89-85D16B178274}" type="parTrans" cxnId="{09D7F2DA-BC77-41F6-8F3F-4DA4D2138583}">
      <dgm:prSet/>
      <dgm:spPr/>
      <dgm:t>
        <a:bodyPr/>
        <a:lstStyle/>
        <a:p>
          <a:endParaRPr lang="en-GB"/>
        </a:p>
      </dgm:t>
    </dgm:pt>
    <dgm:pt modelId="{682188BD-583C-4CDB-AF2D-2CFE78A52806}" type="sibTrans" cxnId="{09D7F2DA-BC77-41F6-8F3F-4DA4D2138583}">
      <dgm:prSet/>
      <dgm:spPr/>
      <dgm:t>
        <a:bodyPr/>
        <a:lstStyle/>
        <a:p>
          <a:endParaRPr lang="en-GB"/>
        </a:p>
      </dgm:t>
    </dgm:pt>
    <dgm:pt modelId="{ECB647EF-6579-4D28-8800-7179926A07D5}">
      <dgm:prSet phldrT="[Text]"/>
      <dgm:spPr/>
      <dgm:t>
        <a:bodyPr/>
        <a:lstStyle/>
        <a:p>
          <a:r>
            <a:rPr lang="en-GB" dirty="0"/>
            <a:t>Meaningful outcomes</a:t>
          </a:r>
        </a:p>
      </dgm:t>
    </dgm:pt>
    <dgm:pt modelId="{2734BB46-93A6-4252-A14E-029B313C887B}" type="parTrans" cxnId="{1BF67767-91C8-4E21-B432-53BBE30D8072}">
      <dgm:prSet/>
      <dgm:spPr/>
      <dgm:t>
        <a:bodyPr/>
        <a:lstStyle/>
        <a:p>
          <a:endParaRPr lang="en-GB"/>
        </a:p>
      </dgm:t>
    </dgm:pt>
    <dgm:pt modelId="{E3102AA6-6AF8-4C60-83AA-D55561615FBE}" type="sibTrans" cxnId="{1BF67767-91C8-4E21-B432-53BBE30D8072}">
      <dgm:prSet/>
      <dgm:spPr/>
      <dgm:t>
        <a:bodyPr/>
        <a:lstStyle/>
        <a:p>
          <a:endParaRPr lang="en-GB"/>
        </a:p>
      </dgm:t>
    </dgm:pt>
    <dgm:pt modelId="{1F3E5F50-3C8A-498C-A3A2-D214D315F046}" type="pres">
      <dgm:prSet presAssocID="{7662E5B2-CF6E-43F0-8080-8049BF8188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CED2D0-B3A2-41A1-A6F1-2F0C4204BE5B}" type="pres">
      <dgm:prSet presAssocID="{2805D775-6581-4075-ABF0-22C46C36C74D}" presName="centerShape" presStyleLbl="node0" presStyleIdx="0" presStyleCnt="1"/>
      <dgm:spPr/>
      <dgm:t>
        <a:bodyPr/>
        <a:lstStyle/>
        <a:p>
          <a:endParaRPr lang="en-US"/>
        </a:p>
      </dgm:t>
    </dgm:pt>
    <dgm:pt modelId="{2C0EE7DD-D5DF-4FFF-B837-2425CCD71893}" type="pres">
      <dgm:prSet presAssocID="{937F8767-DA09-4F6F-8315-E79F667C010A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414B8A16-167F-44DE-A694-F5AD76654C82}" type="pres">
      <dgm:prSet presAssocID="{76324175-55DE-4598-9043-CA950DE3128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AB546E-9837-48BE-A41F-2E1367CEE43F}" type="pres">
      <dgm:prSet presAssocID="{938F9D33-13F2-4F36-A289-F44A5E2E4348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C669DE25-2D69-4D30-A480-7162000EFB48}" type="pres">
      <dgm:prSet presAssocID="{1A43D8EB-40A8-4EFF-9BF5-1BB19509151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87BD1-A179-4F5D-A7CB-375E9E43CF19}" type="pres">
      <dgm:prSet presAssocID="{FF9C68E9-8D86-40A0-AF89-85D16B178274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C0FB832D-C553-4A88-AF67-CF09FC40E78E}" type="pres">
      <dgm:prSet presAssocID="{19AAD139-08E6-42CD-8D26-AE12BD6CC5B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0F8C1-97A2-417C-AE8F-CDAD5343CFEB}" type="pres">
      <dgm:prSet presAssocID="{2734BB46-93A6-4252-A14E-029B313C887B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639C5835-4FCE-43FF-93D7-1E4E035E43AC}" type="pres">
      <dgm:prSet presAssocID="{ECB647EF-6579-4D28-8800-7179926A07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D7F2DA-BC77-41F6-8F3F-4DA4D2138583}" srcId="{2805D775-6581-4075-ABF0-22C46C36C74D}" destId="{19AAD139-08E6-42CD-8D26-AE12BD6CC5B0}" srcOrd="2" destOrd="0" parTransId="{FF9C68E9-8D86-40A0-AF89-85D16B178274}" sibTransId="{682188BD-583C-4CDB-AF2D-2CFE78A52806}"/>
    <dgm:cxn modelId="{39474CFA-7A9E-4756-AF84-57FCBB842EE6}" type="presOf" srcId="{2805D775-6581-4075-ABF0-22C46C36C74D}" destId="{EBCED2D0-B3A2-41A1-A6F1-2F0C4204BE5B}" srcOrd="0" destOrd="0" presId="urn:microsoft.com/office/officeart/2005/8/layout/radial4"/>
    <dgm:cxn modelId="{29BA6E75-8FF7-4221-BB33-5FC58C28A8EB}" type="presOf" srcId="{76324175-55DE-4598-9043-CA950DE3128F}" destId="{414B8A16-167F-44DE-A694-F5AD76654C82}" srcOrd="0" destOrd="0" presId="urn:microsoft.com/office/officeart/2005/8/layout/radial4"/>
    <dgm:cxn modelId="{799C6ABE-49F5-416F-B46E-41E9A2EAE3E8}" type="presOf" srcId="{938F9D33-13F2-4F36-A289-F44A5E2E4348}" destId="{95AB546E-9837-48BE-A41F-2E1367CEE43F}" srcOrd="0" destOrd="0" presId="urn:microsoft.com/office/officeart/2005/8/layout/radial4"/>
    <dgm:cxn modelId="{1EF31870-B2AB-4C5D-973B-D1D3B4BCE082}" type="presOf" srcId="{FF9C68E9-8D86-40A0-AF89-85D16B178274}" destId="{1F687BD1-A179-4F5D-A7CB-375E9E43CF19}" srcOrd="0" destOrd="0" presId="urn:microsoft.com/office/officeart/2005/8/layout/radial4"/>
    <dgm:cxn modelId="{15DF9D00-6704-4C2B-8E1F-DA7B4F42C2DF}" type="presOf" srcId="{2734BB46-93A6-4252-A14E-029B313C887B}" destId="{1360F8C1-97A2-417C-AE8F-CDAD5343CFEB}" srcOrd="0" destOrd="0" presId="urn:microsoft.com/office/officeart/2005/8/layout/radial4"/>
    <dgm:cxn modelId="{A13570A3-BD6A-4D97-8DB1-CD8EDA16BDD3}" srcId="{7662E5B2-CF6E-43F0-8080-8049BF818809}" destId="{2805D775-6581-4075-ABF0-22C46C36C74D}" srcOrd="0" destOrd="0" parTransId="{5A0195A4-393A-400B-A983-F456EBD88FEB}" sibTransId="{AB6277FF-A3D6-41A6-8D7E-1AC1CDF024C0}"/>
    <dgm:cxn modelId="{64CDED09-B24E-4F66-961E-C2FFB41D1D24}" type="presOf" srcId="{19AAD139-08E6-42CD-8D26-AE12BD6CC5B0}" destId="{C0FB832D-C553-4A88-AF67-CF09FC40E78E}" srcOrd="0" destOrd="0" presId="urn:microsoft.com/office/officeart/2005/8/layout/radial4"/>
    <dgm:cxn modelId="{168D6895-E6C3-4FE1-9C13-972984BF11FC}" type="presOf" srcId="{1A43D8EB-40A8-4EFF-9BF5-1BB195091515}" destId="{C669DE25-2D69-4D30-A480-7162000EFB48}" srcOrd="0" destOrd="0" presId="urn:microsoft.com/office/officeart/2005/8/layout/radial4"/>
    <dgm:cxn modelId="{1BF67767-91C8-4E21-B432-53BBE30D8072}" srcId="{2805D775-6581-4075-ABF0-22C46C36C74D}" destId="{ECB647EF-6579-4D28-8800-7179926A07D5}" srcOrd="3" destOrd="0" parTransId="{2734BB46-93A6-4252-A14E-029B313C887B}" sibTransId="{E3102AA6-6AF8-4C60-83AA-D55561615FBE}"/>
    <dgm:cxn modelId="{56BD3CAC-2015-4FB5-B06D-8EA07F1B80E3}" type="presOf" srcId="{937F8767-DA09-4F6F-8315-E79F667C010A}" destId="{2C0EE7DD-D5DF-4FFF-B837-2425CCD71893}" srcOrd="0" destOrd="0" presId="urn:microsoft.com/office/officeart/2005/8/layout/radial4"/>
    <dgm:cxn modelId="{CC79EDC2-2878-4029-A5EC-741E898F4DD7}" type="presOf" srcId="{ECB647EF-6579-4D28-8800-7179926A07D5}" destId="{639C5835-4FCE-43FF-93D7-1E4E035E43AC}" srcOrd="0" destOrd="0" presId="urn:microsoft.com/office/officeart/2005/8/layout/radial4"/>
    <dgm:cxn modelId="{9088078F-B191-4D46-9639-66988D922011}" type="presOf" srcId="{7662E5B2-CF6E-43F0-8080-8049BF818809}" destId="{1F3E5F50-3C8A-498C-A3A2-D214D315F046}" srcOrd="0" destOrd="0" presId="urn:microsoft.com/office/officeart/2005/8/layout/radial4"/>
    <dgm:cxn modelId="{902E7B5A-36A6-4D85-B894-34A22906AF2E}" srcId="{2805D775-6581-4075-ABF0-22C46C36C74D}" destId="{1A43D8EB-40A8-4EFF-9BF5-1BB195091515}" srcOrd="1" destOrd="0" parTransId="{938F9D33-13F2-4F36-A289-F44A5E2E4348}" sibTransId="{2337F12E-9811-4132-9D66-94E3514F8E6C}"/>
    <dgm:cxn modelId="{C714AA57-F002-428F-B049-7935C64B9888}" srcId="{2805D775-6581-4075-ABF0-22C46C36C74D}" destId="{76324175-55DE-4598-9043-CA950DE3128F}" srcOrd="0" destOrd="0" parTransId="{937F8767-DA09-4F6F-8315-E79F667C010A}" sibTransId="{850CC053-E443-4E2F-918F-BBCA6952BD9E}"/>
    <dgm:cxn modelId="{15BA3220-781C-4BE1-93A7-55BF1234CA61}" type="presParOf" srcId="{1F3E5F50-3C8A-498C-A3A2-D214D315F046}" destId="{EBCED2D0-B3A2-41A1-A6F1-2F0C4204BE5B}" srcOrd="0" destOrd="0" presId="urn:microsoft.com/office/officeart/2005/8/layout/radial4"/>
    <dgm:cxn modelId="{D3EEC887-4A88-4079-B147-B62A8F105582}" type="presParOf" srcId="{1F3E5F50-3C8A-498C-A3A2-D214D315F046}" destId="{2C0EE7DD-D5DF-4FFF-B837-2425CCD71893}" srcOrd="1" destOrd="0" presId="urn:microsoft.com/office/officeart/2005/8/layout/radial4"/>
    <dgm:cxn modelId="{F099EA75-677D-49CF-A0A0-29E8BD7807A1}" type="presParOf" srcId="{1F3E5F50-3C8A-498C-A3A2-D214D315F046}" destId="{414B8A16-167F-44DE-A694-F5AD76654C82}" srcOrd="2" destOrd="0" presId="urn:microsoft.com/office/officeart/2005/8/layout/radial4"/>
    <dgm:cxn modelId="{A1FEAF5B-1B87-4C6B-97CC-17597264017F}" type="presParOf" srcId="{1F3E5F50-3C8A-498C-A3A2-D214D315F046}" destId="{95AB546E-9837-48BE-A41F-2E1367CEE43F}" srcOrd="3" destOrd="0" presId="urn:microsoft.com/office/officeart/2005/8/layout/radial4"/>
    <dgm:cxn modelId="{3C6663F6-9F68-47FE-9EC4-A0897E749398}" type="presParOf" srcId="{1F3E5F50-3C8A-498C-A3A2-D214D315F046}" destId="{C669DE25-2D69-4D30-A480-7162000EFB48}" srcOrd="4" destOrd="0" presId="urn:microsoft.com/office/officeart/2005/8/layout/radial4"/>
    <dgm:cxn modelId="{18B26346-72E8-4DC7-BC89-783B0C3E5038}" type="presParOf" srcId="{1F3E5F50-3C8A-498C-A3A2-D214D315F046}" destId="{1F687BD1-A179-4F5D-A7CB-375E9E43CF19}" srcOrd="5" destOrd="0" presId="urn:microsoft.com/office/officeart/2005/8/layout/radial4"/>
    <dgm:cxn modelId="{94433836-C98D-496D-89FE-AF33E8825F4D}" type="presParOf" srcId="{1F3E5F50-3C8A-498C-A3A2-D214D315F046}" destId="{C0FB832D-C553-4A88-AF67-CF09FC40E78E}" srcOrd="6" destOrd="0" presId="urn:microsoft.com/office/officeart/2005/8/layout/radial4"/>
    <dgm:cxn modelId="{A589815D-775E-43E4-B601-98D9469039E2}" type="presParOf" srcId="{1F3E5F50-3C8A-498C-A3A2-D214D315F046}" destId="{1360F8C1-97A2-417C-AE8F-CDAD5343CFEB}" srcOrd="7" destOrd="0" presId="urn:microsoft.com/office/officeart/2005/8/layout/radial4"/>
    <dgm:cxn modelId="{811E5EA1-F142-4E25-BEDE-B92B9B576D66}" type="presParOf" srcId="{1F3E5F50-3C8A-498C-A3A2-D214D315F046}" destId="{639C5835-4FCE-43FF-93D7-1E4E035E43A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ED2D0-B3A2-41A1-A6F1-2F0C4204BE5B}">
      <dsp:nvSpPr>
        <dsp:cNvPr id="0" name=""/>
        <dsp:cNvSpPr/>
      </dsp:nvSpPr>
      <dsp:spPr>
        <a:xfrm>
          <a:off x="1159541" y="743110"/>
          <a:ext cx="708996" cy="7089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Qualitative Themes</a:t>
          </a:r>
        </a:p>
      </dsp:txBody>
      <dsp:txXfrm>
        <a:off x="1263371" y="846940"/>
        <a:ext cx="501336" cy="501336"/>
      </dsp:txXfrm>
    </dsp:sp>
    <dsp:sp modelId="{2C0EE7DD-D5DF-4FFF-B837-2425CCD71893}">
      <dsp:nvSpPr>
        <dsp:cNvPr id="0" name=""/>
        <dsp:cNvSpPr/>
      </dsp:nvSpPr>
      <dsp:spPr>
        <a:xfrm rot="11700000">
          <a:off x="622626" y="828500"/>
          <a:ext cx="528295" cy="202063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B8A16-167F-44DE-A694-F5AD76654C82}">
      <dsp:nvSpPr>
        <dsp:cNvPr id="0" name=""/>
        <dsp:cNvSpPr/>
      </dsp:nvSpPr>
      <dsp:spPr>
        <a:xfrm>
          <a:off x="294853" y="591747"/>
          <a:ext cx="673546" cy="5388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Journey of Detention</a:t>
          </a:r>
        </a:p>
      </dsp:txBody>
      <dsp:txXfrm>
        <a:off x="310635" y="607529"/>
        <a:ext cx="641982" cy="507273"/>
      </dsp:txXfrm>
    </dsp:sp>
    <dsp:sp modelId="{95AB546E-9837-48BE-A41F-2E1367CEE43F}">
      <dsp:nvSpPr>
        <dsp:cNvPr id="0" name=""/>
        <dsp:cNvSpPr/>
      </dsp:nvSpPr>
      <dsp:spPr>
        <a:xfrm rot="14700000">
          <a:off x="975446" y="408026"/>
          <a:ext cx="528295" cy="202063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9DE25-2D69-4D30-A480-7162000EFB48}">
      <dsp:nvSpPr>
        <dsp:cNvPr id="0" name=""/>
        <dsp:cNvSpPr/>
      </dsp:nvSpPr>
      <dsp:spPr>
        <a:xfrm>
          <a:off x="791187" y="240"/>
          <a:ext cx="673546" cy="538837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Conditions for successful EMDR</a:t>
          </a:r>
        </a:p>
      </dsp:txBody>
      <dsp:txXfrm>
        <a:off x="806969" y="16022"/>
        <a:ext cx="641982" cy="507273"/>
      </dsp:txXfrm>
    </dsp:sp>
    <dsp:sp modelId="{1F687BD1-A179-4F5D-A7CB-375E9E43CF19}">
      <dsp:nvSpPr>
        <dsp:cNvPr id="0" name=""/>
        <dsp:cNvSpPr/>
      </dsp:nvSpPr>
      <dsp:spPr>
        <a:xfrm rot="17700000">
          <a:off x="1524337" y="408026"/>
          <a:ext cx="528295" cy="202063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B832D-C553-4A88-AF67-CF09FC40E78E}">
      <dsp:nvSpPr>
        <dsp:cNvPr id="0" name=""/>
        <dsp:cNvSpPr/>
      </dsp:nvSpPr>
      <dsp:spPr>
        <a:xfrm>
          <a:off x="1563345" y="240"/>
          <a:ext cx="673546" cy="538837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Therapeutic Processes</a:t>
          </a:r>
        </a:p>
      </dsp:txBody>
      <dsp:txXfrm>
        <a:off x="1579127" y="16022"/>
        <a:ext cx="641982" cy="507273"/>
      </dsp:txXfrm>
    </dsp:sp>
    <dsp:sp modelId="{1360F8C1-97A2-417C-AE8F-CDAD5343CFEB}">
      <dsp:nvSpPr>
        <dsp:cNvPr id="0" name=""/>
        <dsp:cNvSpPr/>
      </dsp:nvSpPr>
      <dsp:spPr>
        <a:xfrm rot="20700000">
          <a:off x="1877157" y="828500"/>
          <a:ext cx="528295" cy="202063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C5835-4FCE-43FF-93D7-1E4E035E43AC}">
      <dsp:nvSpPr>
        <dsp:cNvPr id="0" name=""/>
        <dsp:cNvSpPr/>
      </dsp:nvSpPr>
      <dsp:spPr>
        <a:xfrm>
          <a:off x="2059678" y="591747"/>
          <a:ext cx="673546" cy="538837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Meaningful outcomes</a:t>
          </a:r>
        </a:p>
      </dsp:txBody>
      <dsp:txXfrm>
        <a:off x="2075460" y="607529"/>
        <a:ext cx="641982" cy="507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225B-3751-7387-B398-4FFBABB0C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1BEBE-886B-BAFC-4870-8F237B424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20CB1-2DF2-0D71-A529-97ADCA91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D4C58-3929-8B31-3DEE-06FD457F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2082-D870-D597-9326-B8F7DB0D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1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D2D0E-6783-BC98-50A6-C9EA9657E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84BC2-A2F0-9261-DCAE-419E52116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F7CC1-4B16-3356-FD86-ED6EAD8C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C26D-267D-9A46-D475-468EBAFD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65BDC-42D3-F489-5C5B-830DA08F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1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2845A-B956-C64D-ED12-0580F5BED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932AF-C44D-2A60-8466-1FC90C4D5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C02A3-030E-6BEF-B6C1-2C0A8314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90A4A-7B54-77F6-EDF4-93063A98A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39624-F237-06C9-C33F-01ADDE8F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F0DCB-B8C0-4263-F193-111A3882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FFD94-DCD2-CE1F-2D72-4BE2280AF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79549-E3BC-F2AD-0EEC-04D3E514F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5EDB2-1673-A326-0E78-D780F02F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63F09-AB9F-3A09-7098-AF50C38E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6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8F20E-DFCD-1EDD-D056-ADBF1905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76FDE-DC05-B3AA-AB10-204A29E9B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3344A-4B8E-4F3B-EC66-1FF8E266A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85892-B894-2085-88F0-3248ED43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C1CB6-9278-42C2-7538-BD6E2A63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7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0D666-3B8D-0AFF-1C04-84AAB644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56BC4-F55A-2456-D8CB-DB7015014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19827-412F-0488-0E98-DAC8E774F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B2A22-D940-C6CD-CBF2-2DF26251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64E91-74C3-93D3-0C02-CEB6260E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D0499-72CE-EFE0-E258-0330A701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43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1CA7-F7F2-9C0C-98DB-FAFA749A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57CD8-E3A0-7FAB-0B35-3D4168952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89EC8C-3ECB-DC22-9DA2-5900C34428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F88C76-465E-1C8D-23A1-C5DBB0A65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A5948-CA9C-DFA5-F4F8-7B1889082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4A17B3-C0A2-5ADE-74F2-195047FC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A8C48B-7968-BE73-FB85-0D7ED638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64379A-B534-8F78-917A-3EBA0ED7F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6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D8DE4-7E92-B3C1-B80B-9BF55A77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853FE7-FE5A-2CA5-DDE4-E8E482B8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8A072-D609-C36A-2D51-68E8B44F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3E734-B029-6BB0-8FCC-281C931B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0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95491-827F-1D64-C69B-55384D3B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98EC2A-2779-A5B7-E851-6785581EE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7954F-4888-B98D-6121-AB7A2C02B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4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33CA-09AD-62B0-A239-9424F9BAA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BA84E-8285-EEC1-87B8-EE16C827F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EEB56-1E44-4022-4F37-D14DFBE54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5E5DD-82A6-8805-C7D9-E2DD9533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A0260-1E6F-304A-727B-3E355E26D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07338-D23B-D2E3-272F-F85D149C1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6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EDB2E-B2BF-4F0D-45CA-D7C39B7D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EEF6C1-2691-214C-98FA-18C185CA6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9759A-B3E4-8F8D-21C1-7F76947B7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CBEE1-A5A6-8599-BAB2-DC4FD63A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A573F-B0E5-3905-3B9B-74620F5C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85A94-FB86-67ED-E728-6EFCE4A13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5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3EDCE8-2639-A2C0-9F65-6258B135B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FB78E-D304-6F24-C8AF-4A5D208DB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260D2-6925-397B-917C-1237568DE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71AE9-F2D6-4BD7-BB46-ED986EB59131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106D2-758B-737A-1792-9ADF68EFB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2C6A1-202C-D15A-6455-EDEA30013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6A018-364F-48F3-8B23-D5F4C5F5DA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4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4300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3D3C7-9A30-70CF-A2B0-7A15F03A85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73425"/>
          </a:xfrm>
          <a:noFill/>
        </p:spPr>
        <p:txBody>
          <a:bodyPr>
            <a:normAutofit fontScale="90000"/>
          </a:bodyPr>
          <a:lstStyle/>
          <a:p>
            <a:r>
              <a:rPr lang="en-GB" sz="15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Uncovering the traumatic roots of Delusional Disorder. A case study using Attachment-Informed Eye Movement Desensitisation and Reprocessing (AI-EMDR) in a forensic patient.  </a:t>
            </a:r>
            <a:r>
              <a:rPr lang="en-GB" sz="1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lang="en-GB" sz="1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GB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lang="en-GB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GB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Dr Karine Greenacre (Consultant Forensic Psychologist), Dr Trevor Broughton</a:t>
            </a:r>
            <a:r>
              <a:rPr lang="en-GB" sz="1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en-GB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Consultant Forensic Psychiatrist), &amp; Beth Palmer (Trainee Clinical Psychologist). </a:t>
            </a:r>
            <a:endParaRPr lang="en-GB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F9EBA-9368-0C9F-AFF3-34399DE3B657}"/>
              </a:ext>
            </a:extLst>
          </p:cNvPr>
          <p:cNvSpPr txBox="1"/>
          <p:nvPr/>
        </p:nvSpPr>
        <p:spPr>
          <a:xfrm>
            <a:off x="82326" y="819426"/>
            <a:ext cx="11974130" cy="969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50" b="1" u="sng" dirty="0"/>
              <a:t>Background</a:t>
            </a:r>
            <a:endParaRPr lang="en-GB" sz="95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50" dirty="0">
                <a:solidFill>
                  <a:srgbClr val="212121"/>
                </a:solidFill>
                <a:ea typeface="Calibri" panose="020F0502020204030204" pitchFamily="34" charset="0"/>
              </a:rPr>
              <a:t>People with </a:t>
            </a:r>
            <a:r>
              <a:rPr lang="en-GB" sz="950" dirty="0">
                <a:solidFill>
                  <a:srgbClr val="212121"/>
                </a:solidFill>
                <a:effectLst/>
                <a:ea typeface="Calibri" panose="020F0502020204030204" pitchFamily="34" charset="0"/>
              </a:rPr>
              <a:t>mental illness experience trauma at a higher rate than the general population (</a:t>
            </a:r>
            <a:r>
              <a:rPr lang="en-GB" sz="950" dirty="0" err="1">
                <a:solidFill>
                  <a:srgbClr val="212121"/>
                </a:solidFill>
                <a:effectLst/>
                <a:ea typeface="Calibri" panose="020F0502020204030204" pitchFamily="34" charset="0"/>
              </a:rPr>
              <a:t>Spidel</a:t>
            </a:r>
            <a:r>
              <a:rPr lang="en-GB" sz="950" dirty="0">
                <a:solidFill>
                  <a:srgbClr val="212121"/>
                </a:solidFill>
                <a:effectLst/>
                <a:ea typeface="Calibri" panose="020F0502020204030204" pitchFamily="34" charset="0"/>
              </a:rPr>
              <a:t> et al., 2010).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50" dirty="0">
                <a:solidFill>
                  <a:srgbClr val="212121"/>
                </a:solidFill>
                <a:effectLst/>
                <a:ea typeface="Calibri" panose="020F0502020204030204" pitchFamily="34" charset="0"/>
              </a:rPr>
              <a:t>Research shows links between individuals with trauma histories and violent </a:t>
            </a:r>
            <a:r>
              <a:rPr lang="en-GB" sz="950" dirty="0" smtClean="0">
                <a:solidFill>
                  <a:srgbClr val="212121"/>
                </a:solidFill>
                <a:effectLst/>
                <a:ea typeface="Calibri" panose="020F0502020204030204" pitchFamily="34" charset="0"/>
              </a:rPr>
              <a:t>behaviour; there </a:t>
            </a:r>
            <a:r>
              <a:rPr lang="en-GB" sz="950" dirty="0">
                <a:solidFill>
                  <a:srgbClr val="212121"/>
                </a:solidFill>
                <a:effectLst/>
                <a:ea typeface="Calibri" panose="020F0502020204030204" pitchFamily="34" charset="0"/>
              </a:rPr>
              <a:t>is a higher prevalence of trauma within forensic populations (McKenna et al., 2019).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50" dirty="0">
                <a:ea typeface="Calibri" panose="020F0502020204030204" pitchFamily="34" charset="0"/>
              </a:rPr>
              <a:t>T</a:t>
            </a:r>
            <a:r>
              <a:rPr lang="en-GB" sz="950" dirty="0">
                <a:effectLst/>
                <a:ea typeface="Calibri" panose="020F0502020204030204" pitchFamily="34" charset="0"/>
              </a:rPr>
              <a:t>rauma symptoms overlap with other </a:t>
            </a:r>
            <a:r>
              <a:rPr lang="en-GB" sz="950" dirty="0" smtClean="0">
                <a:effectLst/>
                <a:ea typeface="Calibri" panose="020F0502020204030204" pitchFamily="34" charset="0"/>
              </a:rPr>
              <a:t>presentations </a:t>
            </a:r>
            <a:r>
              <a:rPr lang="en-GB" sz="950" dirty="0">
                <a:effectLst/>
                <a:ea typeface="Calibri" panose="020F0502020204030204" pitchFamily="34" charset="0"/>
              </a:rPr>
              <a:t>such as personality disorder and schizophrenic disorders (Miller, 2016</a:t>
            </a:r>
            <a:r>
              <a:rPr lang="en-GB" sz="950" dirty="0">
                <a:ea typeface="Calibri" panose="020F0502020204030204" pitchFamily="34" charset="0"/>
              </a:rPr>
              <a:t>;</a:t>
            </a:r>
            <a:r>
              <a:rPr lang="en-GB" sz="950" dirty="0">
                <a:effectLst/>
                <a:ea typeface="Calibri" panose="020F0502020204030204" pitchFamily="34" charset="0"/>
              </a:rPr>
              <a:t> van der Hart et al., 2006). </a:t>
            </a:r>
            <a:endParaRPr lang="en-GB" sz="950" dirty="0">
              <a:solidFill>
                <a:srgbClr val="212121"/>
              </a:solidFill>
              <a:effectLst/>
              <a:ea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50" dirty="0" smtClean="0"/>
              <a:t>Delusional disorder (DD) </a:t>
            </a:r>
            <a:r>
              <a:rPr lang="en-GB" sz="950" dirty="0"/>
              <a:t>is considered resistant to treatment. There are no specifically licenced pharmacological treatments for DD (Munoz-Negro et al., 2016) and no definitive treatment guidance (Skelton et al., 2015).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50" dirty="0">
                <a:ea typeface="Calibri" panose="020F0502020204030204" pitchFamily="34" charset="0"/>
              </a:rPr>
              <a:t>E</a:t>
            </a:r>
            <a:r>
              <a:rPr lang="en-GB" sz="950" dirty="0">
                <a:effectLst/>
                <a:ea typeface="Calibri" panose="020F0502020204030204" pitchFamily="34" charset="0"/>
              </a:rPr>
              <a:t>vidence suggests that psychosis occurs in people with trauma histories and findings suggest that EMDR can be beneficial for people with psychosis (Adams et al., 2020) including targeting negative beliefs.</a:t>
            </a:r>
            <a:endParaRPr lang="en-GB" sz="9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FE117-FB35-4575-BD80-C385924509FC}"/>
              </a:ext>
            </a:extLst>
          </p:cNvPr>
          <p:cNvSpPr txBox="1"/>
          <p:nvPr/>
        </p:nvSpPr>
        <p:spPr>
          <a:xfrm>
            <a:off x="77805" y="1883769"/>
            <a:ext cx="3049853" cy="23237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Introducing David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Short-term admissions with medication titration, fast discharge, then lost to follow 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Paranoid and persecutory beliefs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Hostile and aggressive to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History of harassment of former colleagues, with one primary victim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Offence against the primary victim of assault using a pick-axe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Sectioned under 37/41 and detained in secure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Diagnosed with Persistent Delusional Disorder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David rejected his diagnosis and was opposed to medication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Cognitive Behaviour Therapy and schema therapy were unsuccessful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0E1AFB-1715-5346-AF1A-E8940CD69968}"/>
              </a:ext>
            </a:extLst>
          </p:cNvPr>
          <p:cNvSpPr txBox="1"/>
          <p:nvPr/>
        </p:nvSpPr>
        <p:spPr>
          <a:xfrm>
            <a:off x="78757" y="4255752"/>
            <a:ext cx="3038079" cy="144655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82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Method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One AI-EMDR session per week with psychologist.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OT developed an alternate occupational identity.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David was prescribed Aripiprazole.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Staff used validation and empathy. They did not disagree with him or tell him his beliefs were wrong or delusional.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50" dirty="0"/>
              <a:t>David’s Psychiatrist investigated his claims, finding some basis in fact.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55EA13-B823-E2C2-52D2-1B4FEFEC8E94}"/>
              </a:ext>
            </a:extLst>
          </p:cNvPr>
          <p:cNvSpPr txBox="1"/>
          <p:nvPr/>
        </p:nvSpPr>
        <p:spPr>
          <a:xfrm>
            <a:off x="3262620" y="1872672"/>
            <a:ext cx="6298463" cy="32624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Attachment-Informed Case Conceptualisation (Brayne 2022</a:t>
            </a:r>
            <a:r>
              <a:rPr lang="en-GB" sz="800" b="1" u="sng" dirty="0" smtClean="0"/>
              <a:t>)</a:t>
            </a:r>
          </a:p>
          <a:p>
            <a:pPr algn="ctr"/>
            <a:endParaRPr lang="en-GB" sz="800" b="1" u="sng" dirty="0"/>
          </a:p>
          <a:p>
            <a:pPr algn="ctr"/>
            <a:endParaRPr lang="en-GB" sz="800" b="1" u="sng" dirty="0"/>
          </a:p>
          <a:p>
            <a:pPr algn="ctr"/>
            <a:endParaRPr lang="en-GB" sz="800" b="1" u="sng" dirty="0"/>
          </a:p>
          <a:p>
            <a:pPr algn="ctr"/>
            <a:endParaRPr lang="en-GB" sz="800" b="1" u="sng" dirty="0"/>
          </a:p>
          <a:p>
            <a:pPr algn="ctr"/>
            <a:endParaRPr lang="en-GB" sz="800" b="1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endParaRPr lang="en-GB" sz="1400" u="sng" dirty="0"/>
          </a:p>
          <a:p>
            <a:pPr algn="ctr"/>
            <a:r>
              <a:rPr lang="en-GB" sz="1400" u="sng" dirty="0"/>
              <a:t> </a:t>
            </a:r>
          </a:p>
          <a:p>
            <a:pPr algn="ctr"/>
            <a:endParaRPr lang="en-GB" sz="1400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A3F879-8472-4E55-51D8-AEBA6BBFA8EA}"/>
              </a:ext>
            </a:extLst>
          </p:cNvPr>
          <p:cNvSpPr txBox="1"/>
          <p:nvPr/>
        </p:nvSpPr>
        <p:spPr>
          <a:xfrm>
            <a:off x="77805" y="5776625"/>
            <a:ext cx="4494669" cy="9694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/>
              <a:t>Quantitative results</a:t>
            </a:r>
          </a:p>
          <a:p>
            <a:pPr algn="ctr"/>
            <a:endParaRPr lang="en-GB" sz="1200" b="1" u="sng" dirty="0"/>
          </a:p>
          <a:p>
            <a:pPr algn="ctr"/>
            <a:endParaRPr lang="en-GB" sz="1200" u="sng" dirty="0"/>
          </a:p>
          <a:p>
            <a:endParaRPr lang="en-GB" sz="1100" dirty="0"/>
          </a:p>
          <a:p>
            <a:endParaRPr lang="en-GB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A733B4-EE27-0309-E623-AA67A78076A0}"/>
              </a:ext>
            </a:extLst>
          </p:cNvPr>
          <p:cNvSpPr txBox="1"/>
          <p:nvPr/>
        </p:nvSpPr>
        <p:spPr>
          <a:xfrm>
            <a:off x="7159434" y="5246831"/>
            <a:ext cx="2775575" cy="15234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Discussion </a:t>
            </a:r>
            <a:r>
              <a:rPr lang="en-GB" sz="1200" b="1" u="sng" dirty="0" smtClean="0"/>
              <a:t>Points</a:t>
            </a:r>
            <a:endParaRPr lang="en-GB" sz="1200" b="1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</a:t>
            </a:r>
            <a:r>
              <a:rPr lang="en-GB" sz="900" dirty="0" smtClean="0"/>
              <a:t>ollaborative </a:t>
            </a:r>
            <a:r>
              <a:rPr lang="en-GB" sz="900" dirty="0"/>
              <a:t>formulation </a:t>
            </a:r>
            <a:r>
              <a:rPr lang="en-GB" sz="900" dirty="0" smtClean="0"/>
              <a:t>with the SU is </a:t>
            </a:r>
            <a:r>
              <a:rPr lang="en-GB" sz="900" dirty="0"/>
              <a:t>crucial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Reformulation of psychotic illness from a </a:t>
            </a:r>
            <a:r>
              <a:rPr lang="en-GB" sz="900" dirty="0" smtClean="0"/>
              <a:t>trauma-perspective facilitated </a:t>
            </a:r>
            <a:r>
              <a:rPr lang="en-GB" sz="900" dirty="0"/>
              <a:t>therapy and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Importance of using different interventions to achieve health outcomes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EMDR appears effective with DD, offering wider opportunities for </a:t>
            </a:r>
            <a:r>
              <a:rPr lang="en-GB" sz="900" dirty="0" smtClean="0"/>
              <a:t>treatment/ David </a:t>
            </a:r>
            <a:r>
              <a:rPr lang="en-GB" sz="900" dirty="0"/>
              <a:t>was conditionally discharged and continues to engage in the community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91EF01-55E5-5373-E21D-2C80829CA334}"/>
              </a:ext>
            </a:extLst>
          </p:cNvPr>
          <p:cNvSpPr txBox="1"/>
          <p:nvPr/>
        </p:nvSpPr>
        <p:spPr>
          <a:xfrm>
            <a:off x="9997614" y="4169187"/>
            <a:ext cx="2108210" cy="2585323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References </a:t>
            </a:r>
          </a:p>
          <a:p>
            <a:r>
              <a:rPr lang="en-GB" sz="600" dirty="0">
                <a:ea typeface="Calibri" panose="020F0502020204030204" pitchFamily="34" charset="0"/>
                <a:cs typeface="Times New Roman" panose="02020603050405020304" pitchFamily="18" charset="0"/>
              </a:rPr>
              <a:t>Adams, R., </a:t>
            </a:r>
            <a:r>
              <a:rPr lang="en-GB" sz="600" dirty="0" err="1">
                <a:ea typeface="Calibri" panose="020F0502020204030204" pitchFamily="34" charset="0"/>
                <a:cs typeface="Times New Roman" panose="02020603050405020304" pitchFamily="18" charset="0"/>
              </a:rPr>
              <a:t>Ohlsen</a:t>
            </a:r>
            <a:r>
              <a:rPr lang="en-GB" sz="600" dirty="0">
                <a:ea typeface="Calibri" panose="020F0502020204030204" pitchFamily="34" charset="0"/>
                <a:cs typeface="Times New Roman" panose="02020603050405020304" pitchFamily="18" charset="0"/>
              </a:rPr>
              <a:t> S., &amp; Wood, E. (2020). Eye Movement Desensitization and Reprocessing (EMDR) for the treatment of psychosis: </a:t>
            </a:r>
            <a:r>
              <a:rPr lang="en-GB" sz="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GB" sz="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systematic </a:t>
            </a:r>
            <a:r>
              <a:rPr lang="en-GB" sz="600" dirty="0">
                <a:ea typeface="Calibri" panose="020F0502020204030204" pitchFamily="34" charset="0"/>
                <a:cs typeface="Times New Roman" panose="02020603050405020304" pitchFamily="18" charset="0"/>
              </a:rPr>
              <a:t>review, </a:t>
            </a:r>
            <a:r>
              <a:rPr lang="en-GB" sz="600" i="1" dirty="0">
                <a:ea typeface="Calibri" panose="020F0502020204030204" pitchFamily="34" charset="0"/>
                <a:cs typeface="Times New Roman" panose="02020603050405020304" pitchFamily="18" charset="0"/>
              </a:rPr>
              <a:t>European Journal of Psychotraumatology, </a:t>
            </a:r>
            <a:r>
              <a:rPr lang="en-GB" sz="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11(1). </a:t>
            </a:r>
            <a:r>
              <a:rPr lang="en-GB" sz="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600" i="0" dirty="0" smtClean="0">
                <a:effectLst/>
              </a:rPr>
              <a:t>American </a:t>
            </a:r>
            <a:r>
              <a:rPr lang="en-GB" sz="600" i="0" dirty="0">
                <a:effectLst/>
              </a:rPr>
              <a:t>Psychiatric Association.</a:t>
            </a:r>
            <a:r>
              <a:rPr lang="en-GB" sz="600" i="0" dirty="0" smtClean="0">
                <a:effectLst/>
              </a:rPr>
              <a:t> </a:t>
            </a:r>
            <a:r>
              <a:rPr lang="en-GB" sz="600" b="0" i="0" dirty="0" smtClean="0">
                <a:effectLst/>
              </a:rPr>
              <a:t>(2013). </a:t>
            </a:r>
            <a:r>
              <a:rPr lang="en-GB" sz="600" b="0" i="1" dirty="0" smtClean="0">
                <a:effectLst/>
              </a:rPr>
              <a:t>Diagnostic and statistical manual of mental disorders</a:t>
            </a:r>
            <a:r>
              <a:rPr lang="en-GB" sz="600" b="0" i="0" dirty="0" smtClean="0">
                <a:effectLst/>
              </a:rPr>
              <a:t> (5th ed.)</a:t>
            </a:r>
          </a:p>
          <a:p>
            <a:r>
              <a:rPr lang="en-GB" sz="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Brayne</a:t>
            </a:r>
            <a:r>
              <a:rPr lang="en-GB" sz="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M. (2022). Unleash your EMDR, UK: EMDR Focus.</a:t>
            </a:r>
            <a:endParaRPr lang="en-GB" sz="6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McKenna G, Jackson N, Browne C. (2019). Trauma history in a high secure male forensic inpatient population. </a:t>
            </a:r>
            <a:r>
              <a:rPr lang="en-GB" sz="6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GB" sz="6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J Law Psychiatry, 66. </a:t>
            </a:r>
          </a:p>
          <a:p>
            <a:r>
              <a:rPr lang="en-GB" sz="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Miller, P. W. (2016). </a:t>
            </a:r>
            <a:r>
              <a:rPr lang="en-GB" sz="6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Therapy for schizophrenia and other psychoses</a:t>
            </a:r>
            <a:r>
              <a:rPr lang="en-GB" sz="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NY: Springer Publishing Company, LLC.</a:t>
            </a:r>
          </a:p>
          <a:p>
            <a:r>
              <a:rPr lang="en-GB" sz="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Muñoz-Negro, J. E., </a:t>
            </a:r>
            <a:r>
              <a:rPr lang="en-GB" sz="6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Cervilla</a:t>
            </a:r>
            <a:r>
              <a:rPr lang="en-GB" sz="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J. A. (2016). A Systematic Review on the Pharmacological Treatment of Delusional Disorder. </a:t>
            </a:r>
            <a:r>
              <a:rPr lang="en-GB" sz="6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Journal of Clinical Psychopharmacology 36(6</a:t>
            </a:r>
            <a:r>
              <a:rPr lang="en-GB" sz="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): pp 684-690</a:t>
            </a:r>
            <a:r>
              <a:rPr lang="en-GB" sz="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6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600" dirty="0" smtClean="0">
                <a:effectLst/>
                <a:ea typeface="Calibri" panose="020F0502020204030204" pitchFamily="34" charset="0"/>
              </a:rPr>
              <a:t>Skelton </a:t>
            </a:r>
            <a:r>
              <a:rPr lang="en-GB" sz="600" dirty="0">
                <a:effectLst/>
                <a:ea typeface="Calibri" panose="020F0502020204030204" pitchFamily="34" charset="0"/>
              </a:rPr>
              <a:t>M, Khokhar WA, Thacker SP. (2015). Treatments for delusional disorder. Cochrane Database </a:t>
            </a:r>
            <a:r>
              <a:rPr lang="en-GB" sz="600" dirty="0" err="1">
                <a:effectLst/>
                <a:ea typeface="Calibri" panose="020F0502020204030204" pitchFamily="34" charset="0"/>
              </a:rPr>
              <a:t>Syst</a:t>
            </a:r>
            <a:r>
              <a:rPr lang="en-GB" sz="600" dirty="0">
                <a:effectLst/>
                <a:ea typeface="Calibri" panose="020F0502020204030204" pitchFamily="34" charset="0"/>
              </a:rPr>
              <a:t> </a:t>
            </a:r>
            <a:r>
              <a:rPr lang="en-GB" sz="600" dirty="0" smtClean="0">
                <a:effectLst/>
                <a:ea typeface="Calibri" panose="020F0502020204030204" pitchFamily="34" charset="0"/>
              </a:rPr>
              <a:t>Rev</a:t>
            </a:r>
          </a:p>
          <a:p>
            <a:r>
              <a:rPr lang="en-GB" sz="600" dirty="0" err="1" smtClean="0">
                <a:effectLst/>
                <a:ea typeface="Calibri" panose="020F0502020204030204" pitchFamily="34" charset="0"/>
              </a:rPr>
              <a:t>Spidel</a:t>
            </a:r>
            <a:r>
              <a:rPr lang="en-GB" sz="600" dirty="0" smtClean="0">
                <a:effectLst/>
                <a:ea typeface="Calibri" panose="020F0502020204030204" pitchFamily="34" charset="0"/>
              </a:rPr>
              <a:t> </a:t>
            </a:r>
            <a:r>
              <a:rPr lang="en-GB" sz="600" dirty="0">
                <a:effectLst/>
                <a:ea typeface="Calibri" panose="020F0502020204030204" pitchFamily="34" charset="0"/>
              </a:rPr>
              <a:t>A, </a:t>
            </a:r>
            <a:r>
              <a:rPr lang="en-GB" sz="600" dirty="0" err="1">
                <a:effectLst/>
                <a:ea typeface="Calibri" panose="020F0502020204030204" pitchFamily="34" charset="0"/>
              </a:rPr>
              <a:t>Lecomte</a:t>
            </a:r>
            <a:r>
              <a:rPr lang="en-GB" sz="600" dirty="0">
                <a:effectLst/>
                <a:ea typeface="Calibri" panose="020F0502020204030204" pitchFamily="34" charset="0"/>
              </a:rPr>
              <a:t> T, Greaves C, </a:t>
            </a:r>
            <a:r>
              <a:rPr lang="en-GB" sz="600" dirty="0" err="1">
                <a:effectLst/>
                <a:ea typeface="Calibri" panose="020F0502020204030204" pitchFamily="34" charset="0"/>
              </a:rPr>
              <a:t>Sahlstrom</a:t>
            </a:r>
            <a:r>
              <a:rPr lang="en-GB" sz="600" dirty="0">
                <a:effectLst/>
                <a:ea typeface="Calibri" panose="020F0502020204030204" pitchFamily="34" charset="0"/>
              </a:rPr>
              <a:t> K, Yuille JC. (2010). Early psychosis and aggression: predictors and prevalence of violent behaviour amongst individuals with early onset psychosis. </a:t>
            </a:r>
            <a:r>
              <a:rPr lang="en-GB" sz="600" i="1" dirty="0">
                <a:effectLst/>
                <a:ea typeface="Calibri" panose="020F0502020204030204" pitchFamily="34" charset="0"/>
              </a:rPr>
              <a:t>Int J Law </a:t>
            </a:r>
            <a:r>
              <a:rPr lang="en-GB" sz="600" i="1" dirty="0" smtClean="0">
                <a:effectLst/>
                <a:ea typeface="Calibri" panose="020F0502020204030204" pitchFamily="34" charset="0"/>
              </a:rPr>
              <a:t>Psychiatry, </a:t>
            </a:r>
            <a:r>
              <a:rPr lang="en-GB" sz="600" dirty="0" smtClean="0">
                <a:effectLst/>
                <a:ea typeface="Calibri" panose="020F0502020204030204" pitchFamily="34" charset="0"/>
              </a:rPr>
              <a:t>33(3</a:t>
            </a:r>
            <a:r>
              <a:rPr lang="en-GB" sz="600" dirty="0">
                <a:effectLst/>
                <a:ea typeface="Calibri" panose="020F0502020204030204" pitchFamily="34" charset="0"/>
              </a:rPr>
              <a:t>):171-6. </a:t>
            </a:r>
            <a:endParaRPr lang="en-GB" sz="600" b="0" i="0" dirty="0">
              <a:effectLst/>
            </a:endParaRPr>
          </a:p>
          <a:p>
            <a:r>
              <a:rPr lang="en-GB" sz="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Van der Hart, O., </a:t>
            </a:r>
            <a:r>
              <a:rPr lang="en-GB" sz="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Nijenhuis</a:t>
            </a:r>
            <a:r>
              <a:rPr lang="en-GB" sz="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E. R. S., and Steele, K. (2006). </a:t>
            </a:r>
            <a:r>
              <a:rPr lang="en-GB" sz="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Haunted Self. Structural Dissociation and the Treatment of Chronic Traumatization. </a:t>
            </a:r>
            <a:r>
              <a:rPr lang="en-GB" sz="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NY: Norton.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6D61693-F1B9-46F7-F0AF-06AACC419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439747"/>
              </p:ext>
            </p:extLst>
          </p:nvPr>
        </p:nvGraphicFramePr>
        <p:xfrm>
          <a:off x="119417" y="6012597"/>
          <a:ext cx="4411444" cy="6705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35750">
                  <a:extLst>
                    <a:ext uri="{9D8B030D-6E8A-4147-A177-3AD203B41FA5}">
                      <a16:colId xmlns:a16="http://schemas.microsoft.com/office/drawing/2014/main" val="4292884129"/>
                    </a:ext>
                  </a:extLst>
                </a:gridCol>
                <a:gridCol w="427605">
                  <a:extLst>
                    <a:ext uri="{9D8B030D-6E8A-4147-A177-3AD203B41FA5}">
                      <a16:colId xmlns:a16="http://schemas.microsoft.com/office/drawing/2014/main" val="3486581060"/>
                    </a:ext>
                  </a:extLst>
                </a:gridCol>
                <a:gridCol w="381581">
                  <a:extLst>
                    <a:ext uri="{9D8B030D-6E8A-4147-A177-3AD203B41FA5}">
                      <a16:colId xmlns:a16="http://schemas.microsoft.com/office/drawing/2014/main" val="2366544282"/>
                    </a:ext>
                  </a:extLst>
                </a:gridCol>
                <a:gridCol w="1279041">
                  <a:extLst>
                    <a:ext uri="{9D8B030D-6E8A-4147-A177-3AD203B41FA5}">
                      <a16:colId xmlns:a16="http://schemas.microsoft.com/office/drawing/2014/main" val="3249360525"/>
                    </a:ext>
                  </a:extLst>
                </a:gridCol>
                <a:gridCol w="1587467">
                  <a:extLst>
                    <a:ext uri="{9D8B030D-6E8A-4147-A177-3AD203B41FA5}">
                      <a16:colId xmlns:a16="http://schemas.microsoft.com/office/drawing/2014/main" val="238962734"/>
                    </a:ext>
                  </a:extLst>
                </a:gridCol>
              </a:tblGrid>
              <a:tr h="172438">
                <a:tc>
                  <a:txBody>
                    <a:bodyPr/>
                    <a:lstStyle/>
                    <a:p>
                      <a:pPr algn="l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Pre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Reliable Change </a:t>
                      </a:r>
                      <a:r>
                        <a:rPr lang="en-GB" sz="800" dirty="0" smtClean="0"/>
                        <a:t>Indicator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Clinically </a:t>
                      </a:r>
                      <a:r>
                        <a:rPr lang="en-GB" sz="800" dirty="0" smtClean="0"/>
                        <a:t>Significant Change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361976"/>
                  </a:ext>
                </a:extLst>
              </a:tr>
              <a:tr h="194625"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PCL-5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27/80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3/80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Improved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758027"/>
                  </a:ext>
                </a:extLst>
              </a:tr>
              <a:tr h="194625"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PSYRATs (DS)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7/24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Improved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233533"/>
                  </a:ext>
                </a:extLst>
              </a:tr>
            </a:tbl>
          </a:graphicData>
        </a:graphic>
      </p:graphicFrame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9C24613C-4AD1-5E74-638E-D33DEFF03792}"/>
              </a:ext>
            </a:extLst>
          </p:cNvPr>
          <p:cNvSpPr/>
          <p:nvPr/>
        </p:nvSpPr>
        <p:spPr>
          <a:xfrm>
            <a:off x="16233" y="329984"/>
            <a:ext cx="1780104" cy="588598"/>
          </a:xfrm>
          <a:prstGeom prst="wedgeEllipseCallout">
            <a:avLst>
              <a:gd name="adj1" fmla="val -35931"/>
              <a:gd name="adj2" fmla="val 69682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50" dirty="0"/>
              <a:t>Delusional </a:t>
            </a:r>
            <a:r>
              <a:rPr lang="en-GB" sz="750" dirty="0" smtClean="0"/>
              <a:t>disorder </a:t>
            </a:r>
            <a:r>
              <a:rPr lang="en-GB" sz="750" dirty="0"/>
              <a:t>is characterized by at least 1 month of delusions but no other psychotic symptoms (DSM-5-TR).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14C46B-5356-BC3A-CCC8-47125309E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3490" y="2101650"/>
            <a:ext cx="5902337" cy="3128196"/>
          </a:xfrm>
          <a:prstGeom prst="rect">
            <a:avLst/>
          </a:prstGeom>
        </p:spPr>
      </p:pic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C4692CB-16F5-D9F1-53DF-A15B265503EB}"/>
              </a:ext>
            </a:extLst>
          </p:cNvPr>
          <p:cNvSpPr/>
          <p:nvPr/>
        </p:nvSpPr>
        <p:spPr>
          <a:xfrm>
            <a:off x="9640464" y="2150526"/>
            <a:ext cx="2502644" cy="1768082"/>
          </a:xfrm>
          <a:prstGeom prst="wedgeRoundRectCallout">
            <a:avLst>
              <a:gd name="adj1" fmla="val -45431"/>
              <a:gd name="adj2" fmla="val 80871"/>
              <a:gd name="adj3" fmla="val 16667"/>
            </a:avLst>
          </a:prstGeom>
          <a:gradFill>
            <a:gsLst>
              <a:gs pos="2000">
                <a:schemeClr val="accent1"/>
              </a:gs>
              <a:gs pos="100000">
                <a:schemeClr val="accent1">
                  <a:lumMod val="42000"/>
                  <a:lumOff val="58000"/>
                </a:schemeClr>
              </a:gs>
            </a:gsLst>
            <a:lin ang="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u="sng" dirty="0"/>
              <a:t>Reappraisal of beliefs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1BCB1C1-FDB6-4D7D-AE06-B801DE5506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95" t="2627" r="22673"/>
          <a:stretch/>
        </p:blipFill>
        <p:spPr>
          <a:xfrm>
            <a:off x="9693432" y="2255906"/>
            <a:ext cx="2412392" cy="1655909"/>
          </a:xfrm>
          <a:prstGeom prst="rect">
            <a:avLst/>
          </a:prstGeom>
        </p:spPr>
      </p:pic>
      <p:graphicFrame>
        <p:nvGraphicFramePr>
          <p:cNvPr id="25" name="Content Placeholder 3">
            <a:extLst>
              <a:ext uri="{FF2B5EF4-FFF2-40B4-BE49-F238E27FC236}">
                <a16:creationId xmlns:a16="http://schemas.microsoft.com/office/drawing/2014/main" id="{F9C15BE0-2DFE-7AAE-6939-197583EB8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535830"/>
              </p:ext>
            </p:extLst>
          </p:nvPr>
        </p:nvGraphicFramePr>
        <p:xfrm>
          <a:off x="4348099" y="5348975"/>
          <a:ext cx="3028079" cy="1452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105FF82B-D4EF-0AC0-1EA6-A4A609FA4441}"/>
              </a:ext>
            </a:extLst>
          </p:cNvPr>
          <p:cNvSpPr/>
          <p:nvPr/>
        </p:nvSpPr>
        <p:spPr>
          <a:xfrm rot="6990959">
            <a:off x="2965195" y="1756455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Notched Right 9">
            <a:extLst>
              <a:ext uri="{FF2B5EF4-FFF2-40B4-BE49-F238E27FC236}">
                <a16:creationId xmlns:a16="http://schemas.microsoft.com/office/drawing/2014/main" id="{027C174E-BD97-365E-2310-A1E12A9A0A95}"/>
              </a:ext>
            </a:extLst>
          </p:cNvPr>
          <p:cNvSpPr/>
          <p:nvPr/>
        </p:nvSpPr>
        <p:spPr>
          <a:xfrm rot="5400000">
            <a:off x="2758460" y="4116235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Notched Right 12">
            <a:extLst>
              <a:ext uri="{FF2B5EF4-FFF2-40B4-BE49-F238E27FC236}">
                <a16:creationId xmlns:a16="http://schemas.microsoft.com/office/drawing/2014/main" id="{99CCDFE7-6324-CAEE-1201-06E8370ECC5B}"/>
              </a:ext>
            </a:extLst>
          </p:cNvPr>
          <p:cNvSpPr/>
          <p:nvPr/>
        </p:nvSpPr>
        <p:spPr>
          <a:xfrm rot="18540599">
            <a:off x="3081558" y="5020627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Notched Right 13">
            <a:extLst>
              <a:ext uri="{FF2B5EF4-FFF2-40B4-BE49-F238E27FC236}">
                <a16:creationId xmlns:a16="http://schemas.microsoft.com/office/drawing/2014/main" id="{883CFBE6-001B-FC83-9FDD-441BAE66E63A}"/>
              </a:ext>
            </a:extLst>
          </p:cNvPr>
          <p:cNvSpPr/>
          <p:nvPr/>
        </p:nvSpPr>
        <p:spPr>
          <a:xfrm rot="1149333">
            <a:off x="9407293" y="1957384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Notched Right 16">
            <a:extLst>
              <a:ext uri="{FF2B5EF4-FFF2-40B4-BE49-F238E27FC236}">
                <a16:creationId xmlns:a16="http://schemas.microsoft.com/office/drawing/2014/main" id="{B2974A1D-9381-9556-DA5B-469BAF88BC18}"/>
              </a:ext>
            </a:extLst>
          </p:cNvPr>
          <p:cNvSpPr/>
          <p:nvPr/>
        </p:nvSpPr>
        <p:spPr>
          <a:xfrm>
            <a:off x="78757" y="5590969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Notched Right 20">
            <a:extLst>
              <a:ext uri="{FF2B5EF4-FFF2-40B4-BE49-F238E27FC236}">
                <a16:creationId xmlns:a16="http://schemas.microsoft.com/office/drawing/2014/main" id="{D0D73A25-A0AA-F890-1214-4C207ED13981}"/>
              </a:ext>
            </a:extLst>
          </p:cNvPr>
          <p:cNvSpPr/>
          <p:nvPr/>
        </p:nvSpPr>
        <p:spPr>
          <a:xfrm>
            <a:off x="4392334" y="5631470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Notched Right 21">
            <a:extLst>
              <a:ext uri="{FF2B5EF4-FFF2-40B4-BE49-F238E27FC236}">
                <a16:creationId xmlns:a16="http://schemas.microsoft.com/office/drawing/2014/main" id="{191F4D92-70AE-9277-40C7-285B80C1120E}"/>
              </a:ext>
            </a:extLst>
          </p:cNvPr>
          <p:cNvSpPr/>
          <p:nvPr/>
        </p:nvSpPr>
        <p:spPr>
          <a:xfrm rot="5400000">
            <a:off x="9272582" y="5008897"/>
            <a:ext cx="301165" cy="36414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763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724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Uncovering the traumatic roots of Delusional Disorder. A case study using Attachment-Informed Eye Movement Desensitisation and Reprocessing (AI-EMDR) in a forensic patient.    Dr Karine Greenacre (Consultant Forensic Psychologist), Dr Trevor Broughton (Consultant Forensic Psychiatrist), &amp; Beth Palmer (Trainee Clinical Psychologist).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Uncovering the traumatic roots of Delusional Disorder. A case study using Attachment focused - Eye Movement Desensitization and Reprocessing (AI-EMDR) in a forensic patient.    Dr Karine Greenacre (Consultant Forensic Psychologist, Dr Trevor Broughton, Consultant Forensic Psychiatrist &amp; Beth Palmer (Trainee Clinical Psychologist).</dc:title>
  <dc:creator>Greenacre Karine (NSFT)</dc:creator>
  <cp:lastModifiedBy>Elanor Webb</cp:lastModifiedBy>
  <cp:revision>8</cp:revision>
  <dcterms:created xsi:type="dcterms:W3CDTF">2024-02-27T16:50:12Z</dcterms:created>
  <dcterms:modified xsi:type="dcterms:W3CDTF">2024-03-11T13:21:59Z</dcterms:modified>
</cp:coreProperties>
</file>